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3" r:id="rId2"/>
    <p:sldId id="270" r:id="rId3"/>
    <p:sldId id="266" r:id="rId4"/>
    <p:sldId id="262" r:id="rId5"/>
    <p:sldId id="275" r:id="rId6"/>
    <p:sldId id="272" r:id="rId7"/>
    <p:sldId id="264" r:id="rId8"/>
    <p:sldId id="269" r:id="rId9"/>
    <p:sldId id="276" r:id="rId10"/>
    <p:sldId id="278" r:id="rId11"/>
    <p:sldId id="274" r:id="rId12"/>
    <p:sldId id="277" r:id="rId13"/>
    <p:sldId id="271" r:id="rId14"/>
    <p:sldId id="268" r:id="rId15"/>
    <p:sldId id="265" r:id="rId16"/>
    <p:sldId id="267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FF6DBB-D1AA-472A-81A8-62ED61ACBA31}" v="210" dt="2022-09-28T14:54:29.383"/>
    <p1510:client id="{0D833A96-2913-4673-8293-77208B5030CE}" v="24" dt="2022-09-21T17:06:49.548"/>
    <p1510:client id="{1783F4EE-11C6-446F-851C-189C253ECE1B}" v="180" dt="2022-09-26T21:57:21.469"/>
    <p1510:client id="{20333FC5-DF97-4C34-88E2-B29C762CA5EF}" v="108" dt="2022-09-21T17:04:25.917"/>
    <p1510:client id="{31BA2784-3454-422F-BAF6-492603AAE495}" v="65" dt="2022-09-21T16:57:49.055"/>
    <p1510:client id="{3BA713E7-BD7F-48C0-8AFB-124CBDCADEB0}" v="1290" dt="2022-09-21T16:53:04.046"/>
    <p1510:client id="{3CB5FDE7-8FEB-49C3-AC2E-CE0AFA102D72}" v="75" dt="2022-09-18T21:46:51.874"/>
    <p1510:client id="{3DE0A41C-164E-42F7-BF69-4A3A4677C688}" v="78" dt="2022-09-22T19:57:04.507"/>
    <p1510:client id="{4200C082-DEFF-41DE-A1AF-9A8F064174D3}" v="193" dt="2022-09-28T21:21:40.288"/>
    <p1510:client id="{4D19A0F1-1E4B-41E9-8A3B-A27FDDF35987}" v="21" dt="2022-09-21T16:31:14.452"/>
    <p1510:client id="{4DD80E93-F759-416E-B45F-D9740BD299CF}" v="1" dt="2022-09-22T18:03:35.110"/>
    <p1510:client id="{587E4DA0-2887-4760-8C13-CC2ACB75CD14}" v="25" dt="2022-09-29T19:00:24.884"/>
    <p1510:client id="{6578E30D-D4CF-4034-9E19-B578A357DDAB}" v="93" dt="2022-09-28T18:57:46.707"/>
    <p1510:client id="{66019B7D-A497-4F4E-819B-7110735070D0}" v="105" dt="2022-09-27T20:35:36.642"/>
    <p1510:client id="{662B81A8-6D2B-40D4-8E82-43D13DB7E3DA}" v="355" dt="2022-09-18T22:05:38.191"/>
    <p1510:client id="{6A6855BE-757A-46C8-AB2C-54AA5C1A1191}" v="617" dt="2022-09-26T01:20:49.563"/>
    <p1510:client id="{74A3E86C-6E82-4660-B655-4043B73799D4}" v="443" dt="2022-09-28T15:50:50.174"/>
    <p1510:client id="{82FC9C56-FB54-4563-BED6-5E152A6ACBA6}" v="2" dt="2022-09-22T18:46:43.124"/>
    <p1510:client id="{8510334D-D5F1-4212-96A5-C26A283EC070}" v="6" dt="2022-09-21T17:01:12.953"/>
    <p1510:client id="{89DA95E6-33DA-4B16-8DCD-AFA064E58FF4}" v="6" dt="2022-09-28T13:53:25.524"/>
    <p1510:client id="{8C98D1ED-0921-413C-8195-005E30CA2EEF}" v="65" dt="2022-09-21T16:27:58.863"/>
    <p1510:client id="{9A3ECEEF-BF95-45ED-9442-EBD970F5EEE7}" v="57" dt="2022-09-22T02:33:31.095"/>
    <p1510:client id="{A2F0491D-0541-4365-9616-2BCEE6AFB6F3}" v="273" dt="2022-09-29T15:40:55.165"/>
    <p1510:client id="{A9E04D3E-DDD7-4657-9746-DC03CDAEF39B}" v="1167" dt="2022-09-22T19:27:16.593"/>
    <p1510:client id="{AA9448B7-7EE3-4C9F-88B6-4FC7D09A60C5}" v="19" dt="2022-09-22T13:38:28.092"/>
    <p1510:client id="{AE37348D-C601-4470-8807-AB04C8F3FE01}" v="1364" dt="2022-09-28T16:41:48.502"/>
    <p1510:client id="{BF563A58-6AA4-490D-AFF6-AAC7DDDFE3CF}" v="163" dt="2022-09-22T21:50:26.554"/>
    <p1510:client id="{C83F614C-FF38-49E6-96A3-5EB0802D4162}" v="9" dt="2022-09-22T16:45:04.742"/>
    <p1510:client id="{C991535B-F1F5-4793-9124-014459FEB9B3}" v="453" dt="2022-09-29T20:15:11.114"/>
    <p1510:client id="{CD831D1B-B298-438A-AA53-B6023B3ED2F5}" v="7" dt="2022-09-29T12:54:22.672"/>
    <p1510:client id="{D1386C49-1C54-4224-AE78-43F733443686}" v="35" dt="2022-09-22T17:12:40.059"/>
    <p1510:client id="{D48533E6-1831-4214-91C0-32C913FC7CAB}" v="146" dt="2022-09-22T22:27:22.901"/>
    <p1510:client id="{E8ABC36E-1124-404B-A63F-7D132B50E933}" v="2" dt="2022-09-22T13:35:14.419"/>
    <p1510:client id="{EBB6E370-15CA-4515-AFAD-E037E90AC718}" v="219" dt="2022-09-21T17:12:18.215"/>
    <p1510:client id="{EE549251-5882-4A6D-BAF0-D3F1DD5DF81A}" v="322" dt="2022-09-21T22:46:19.162"/>
    <p1510:client id="{F6887B1C-58E7-470C-95EC-F1E3E3B9683E}" v="200" dt="2022-09-22T20:10:42.2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44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869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78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3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8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209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230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591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204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50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210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15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hyperlink" Target="https://www.youtube.com/watch?v=364_uXYTpY4" TargetMode="External"/><Relationship Id="rId2" Type="http://schemas.openxmlformats.org/officeDocument/2006/relationships/video" Target="https://www.youtube.com/embed/364_uXYTpY4?feature=oembed" TargetMode="External"/><Relationship Id="rId1" Type="http://schemas.openxmlformats.org/officeDocument/2006/relationships/video" Target="https://www.youtube.com/embed/6La1mwHl0X4?feature=oembed" TargetMode="External"/><Relationship Id="rId6" Type="http://schemas.openxmlformats.org/officeDocument/2006/relationships/hyperlink" Target="https://www.youtube.com/watch?v=6La1mwHl0X4" TargetMode="Externa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owtex.com/fr/produits/ecrans-de-projection/ecrans-effets-speciaux/inflatable-projection-sphere" TargetMode="External"/><Relationship Id="rId2" Type="http://schemas.openxmlformats.org/officeDocument/2006/relationships/hyperlink" Target="http://www.airbulle.qc.ca/portfolio-ecrans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8.png"/><Relationship Id="rId7" Type="http://schemas.openxmlformats.org/officeDocument/2006/relationships/image" Target="../media/image35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19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howtex.com/fr/produits/ecrans-de-projection/ecrans-effets-speciaux/inflatable-projection-sphere" TargetMode="External"/><Relationship Id="rId13" Type="http://schemas.openxmlformats.org/officeDocument/2006/relationships/hyperlink" Target="https://www.amazon.ca/dp/B092R7T37N/" TargetMode="External"/><Relationship Id="rId3" Type="http://schemas.openxmlformats.org/officeDocument/2006/relationships/hyperlink" Target="https://www.lapresse.ca/arts/2021-03-08/montreal-en-lumiere/une-nuit-blanche-a-domicile.php" TargetMode="External"/><Relationship Id="rId7" Type="http://schemas.openxmlformats.org/officeDocument/2006/relationships/hyperlink" Target="https://artpublicmontreal.ca/" TargetMode="External"/><Relationship Id="rId12" Type="http://schemas.openxmlformats.org/officeDocument/2006/relationships/hyperlink" Target="https://www.amazon.ca/dp/B09PHHZMQN/" TargetMode="External"/><Relationship Id="rId2" Type="http://schemas.openxmlformats.org/officeDocument/2006/relationships/hyperlink" Target="https://www.francetvinfo.fr/culture/spectacles/fete-des-lumieres-de-lyon-2014-invasion-de-meduses-au-parc-de-la-tete-d-or_3388041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voiesculturelles.qc.ca/rene-jacques/" TargetMode="External"/><Relationship Id="rId11" Type="http://schemas.openxmlformats.org/officeDocument/2006/relationships/hyperlink" Target="https://microdigisoft.com/pir-sensorpassive-infrared-sensor-introduction/" TargetMode="External"/><Relationship Id="rId5" Type="http://schemas.openxmlformats.org/officeDocument/2006/relationships/hyperlink" Target="https://www.quartierdesspectacles.com/en/about/partnership-productions/work/43/spheres-polaires/" TargetMode="External"/><Relationship Id="rId10" Type="http://schemas.openxmlformats.org/officeDocument/2006/relationships/hyperlink" Target="https://www.amazon.ca/TS-A110-Infrared-Security-Induction-Distance/dp/B07K1B47BS/ref=sr_1_25?crid=1CEFVBP8BSIJQ&amp;keywords=pir+infrared+motion+sensor+outdoor+daylight&amp;qid=1663882178&amp;sprefix=pir+infrared+motion+sensor+outdoor+daylight%2Caps%2C98&amp;sr=8-25" TargetMode="External"/><Relationship Id="rId4" Type="http://schemas.openxmlformats.org/officeDocument/2006/relationships/hyperlink" Target="https://lucion.ca/blog/portfolio/spheres-polaires/" TargetMode="External"/><Relationship Id="rId9" Type="http://schemas.openxmlformats.org/officeDocument/2006/relationships/hyperlink" Target="https://www.amazon.ca/dp/B098JRMWH5/ref=sspa_dk_detail_1?ie=UTF8&amp;pd_rd_i=B098JRMWH5p13NParams&amp;s=hi&amp;sp_csd=d2lkZ2V0TmFtZT1zcF9kZXRhaWw&amp;th=1" TargetMode="External"/><Relationship Id="rId14" Type="http://schemas.openxmlformats.org/officeDocument/2006/relationships/hyperlink" Target="https://www.amazon.ca/dp/B07FL5WMF3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apresse.ca/arts/2021-03-08/montreal-en-lumiere/une-nuit-blanche-a-domicile.php" TargetMode="External"/><Relationship Id="rId3" Type="http://schemas.openxmlformats.org/officeDocument/2006/relationships/image" Target="../media/image3.jpeg"/><Relationship Id="rId7" Type="http://schemas.openxmlformats.org/officeDocument/2006/relationships/hyperlink" Target="https://www.francetvinfo.fr/culture/spectacles/fete-des-lumieres-de-lyon-2014-invasion-de-meduses-au-parc-de-la-tete-d-or_3388041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11" Type="http://schemas.openxmlformats.org/officeDocument/2006/relationships/hyperlink" Target="https://www.codaworx.com/projects/bubble-forest-altarea/" TargetMode="External"/><Relationship Id="rId5" Type="http://schemas.openxmlformats.org/officeDocument/2006/relationships/image" Target="../media/image5.png"/><Relationship Id="rId10" Type="http://schemas.openxmlformats.org/officeDocument/2006/relationships/hyperlink" Target="https://lucion.ca/en/blog/portfolio/exposure/" TargetMode="External"/><Relationship Id="rId4" Type="http://schemas.openxmlformats.org/officeDocument/2006/relationships/image" Target="../media/image4.jpeg"/><Relationship Id="rId9" Type="http://schemas.openxmlformats.org/officeDocument/2006/relationships/hyperlink" Target="https://moongardenmusic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presse.ca/arts/2021-03-08/montreal-en-lumiere/une-nuit-blanche-a-domicile.php" TargetMode="External"/><Relationship Id="rId7" Type="http://schemas.openxmlformats.org/officeDocument/2006/relationships/hyperlink" Target="https://www.quartierdesspectacles.com/en/about/partnership-productions/work/43/spheres-polaires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hyperlink" Target="https://lucion.ca/blog/portfolio/spheres-polaires/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iXYkNASzf74?feature=oembe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hyperlink" Target="https://youtu.be/AhrEnRO87pU" TargetMode="External"/><Relationship Id="rId2" Type="http://schemas.openxmlformats.org/officeDocument/2006/relationships/video" Target="https://www.youtube.com/embed/AhrEnRO87pU?feature=oembed" TargetMode="External"/><Relationship Id="rId1" Type="http://schemas.openxmlformats.org/officeDocument/2006/relationships/video" Target="https://www.youtube.com/embed/aG4FvOrlOc4?feature=oembed" TargetMode="External"/><Relationship Id="rId6" Type="http://schemas.openxmlformats.org/officeDocument/2006/relationships/image" Target="../media/image21.jpeg"/><Relationship Id="rId5" Type="http://schemas.openxmlformats.org/officeDocument/2006/relationships/hyperlink" Target="https://www.youtube.com/watch?v=aG4FvOrlOc4" TargetMode="Externa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8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: Shape 20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DD0DA6E-AC57-446D-4F1A-718430537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942" y="2392904"/>
            <a:ext cx="9144000" cy="20734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err="1">
                <a:solidFill>
                  <a:srgbClr val="B4C6E7"/>
                </a:solidFill>
                <a:cs typeface="Calibri Light"/>
              </a:rPr>
              <a:t>Projet</a:t>
            </a:r>
            <a:r>
              <a:rPr lang="en-US" sz="5400">
                <a:solidFill>
                  <a:srgbClr val="B4C6E7"/>
                </a:solidFill>
                <a:cs typeface="Calibri Light"/>
              </a:rPr>
              <a:t> final: Concept</a:t>
            </a:r>
            <a:endParaRPr lang="fr-FR"/>
          </a:p>
        </p:txBody>
      </p:sp>
      <p:sp>
        <p:nvSpPr>
          <p:cNvPr id="30" name="Rectangle 24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540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édia en ligne 2" title="Small VCV Rack Patch No. 3 //  Slow Ambient //  Pianist by the Sea">
            <a:hlinkClick r:id="" action="ppaction://media"/>
            <a:extLst>
              <a:ext uri="{FF2B5EF4-FFF2-40B4-BE49-F238E27FC236}">
                <a16:creationId xmlns:a16="http://schemas.microsoft.com/office/drawing/2014/main" id="{CA0E687E-E911-D25A-C04C-C8423234130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53868" y="1762073"/>
            <a:ext cx="5563015" cy="3146477"/>
          </a:xfrm>
          <a:prstGeom prst="rect">
            <a:avLst/>
          </a:prstGeom>
        </p:spPr>
      </p:pic>
      <p:pic>
        <p:nvPicPr>
          <p:cNvPr id="4" name="Média en ligne 3" title="This kind of just tastes like water to me (VCV RACK PATCH)">
            <a:hlinkClick r:id="" action="ppaction://media"/>
            <a:extLst>
              <a:ext uri="{FF2B5EF4-FFF2-40B4-BE49-F238E27FC236}">
                <a16:creationId xmlns:a16="http://schemas.microsoft.com/office/drawing/2014/main" id="{6EB20950-87E7-75BB-679C-22C88DF12D9F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6662295" y="2024402"/>
            <a:ext cx="5063344" cy="285916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1235691-340C-95D7-D984-02B9AB215468}"/>
              </a:ext>
            </a:extLst>
          </p:cNvPr>
          <p:cNvSpPr txBox="1"/>
          <p:nvPr/>
        </p:nvSpPr>
        <p:spPr>
          <a:xfrm>
            <a:off x="3347802" y="524655"/>
            <a:ext cx="299803" cy="1124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BE429E7-CE2A-627B-D50B-D64AF013E3FA}"/>
              </a:ext>
            </a:extLst>
          </p:cNvPr>
          <p:cNvSpPr txBox="1"/>
          <p:nvPr/>
        </p:nvSpPr>
        <p:spPr>
          <a:xfrm>
            <a:off x="3660097" y="474688"/>
            <a:ext cx="687049" cy="3872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01DEBCA2-A726-8480-490F-5AB41763B1C7}"/>
              </a:ext>
            </a:extLst>
          </p:cNvPr>
          <p:cNvSpPr txBox="1">
            <a:spLocks/>
          </p:cNvSpPr>
          <p:nvPr/>
        </p:nvSpPr>
        <p:spPr>
          <a:xfrm>
            <a:off x="4699814" y="586955"/>
            <a:ext cx="2779880" cy="492457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800">
                <a:solidFill>
                  <a:schemeClr val="accent5">
                    <a:lumMod val="60000"/>
                    <a:lumOff val="40000"/>
                  </a:schemeClr>
                </a:solidFill>
                <a:cs typeface="Calibri Light"/>
              </a:rPr>
              <a:t>Exemples faits dans VCV Rack</a:t>
            </a:r>
            <a:endParaRPr lang="fr-FR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E550C78B-13EF-AF99-8771-0F0965F9F2BD}"/>
              </a:ext>
            </a:extLst>
          </p:cNvPr>
          <p:cNvSpPr txBox="1">
            <a:spLocks/>
          </p:cNvSpPr>
          <p:nvPr/>
        </p:nvSpPr>
        <p:spPr>
          <a:xfrm>
            <a:off x="1039715" y="4921611"/>
            <a:ext cx="4403814" cy="6548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600">
                <a:ea typeface="+mj-lt"/>
                <a:cs typeface="+mj-lt"/>
              </a:rPr>
              <a:t> </a:t>
            </a:r>
            <a:r>
              <a:rPr lang="fr-FR" sz="1600">
                <a:latin typeface="Calibri"/>
                <a:ea typeface="+mj-lt"/>
                <a:cs typeface="Calibri"/>
                <a:hlinkClick r:id="rId6"/>
              </a:rPr>
              <a:t>Small VCV Rack Patch No. 3 // Slow Ambient // Pianist by the Sea - YouTube</a:t>
            </a:r>
            <a:endParaRPr lang="fr-FR" sz="1600">
              <a:ea typeface="+mj-lt"/>
              <a:cs typeface="+mj-lt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3E528DDC-ADF8-320B-4631-C8993266B1B9}"/>
              </a:ext>
            </a:extLst>
          </p:cNvPr>
          <p:cNvSpPr txBox="1">
            <a:spLocks/>
          </p:cNvSpPr>
          <p:nvPr/>
        </p:nvSpPr>
        <p:spPr>
          <a:xfrm>
            <a:off x="7285616" y="4509381"/>
            <a:ext cx="4403814" cy="6548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600">
                <a:latin typeface="Calibri"/>
                <a:ea typeface="+mj-lt"/>
                <a:cs typeface="Calibri"/>
                <a:hlinkClick r:id="rId7"/>
              </a:rPr>
              <a:t>This kind of just tastes like water to me (VCV RACK PATCH) - YouTube</a:t>
            </a:r>
            <a:endParaRPr lang="fr-FR" sz="1600">
              <a:ea typeface="+mj-lt"/>
              <a:cs typeface="+mj-lt"/>
              <a:hlinkClick r:id="rId7"/>
            </a:endParaRPr>
          </a:p>
        </p:txBody>
      </p:sp>
    </p:spTree>
    <p:extLst>
      <p:ext uri="{BB962C8B-B14F-4D97-AF65-F5344CB8AC3E}">
        <p14:creationId xmlns:p14="http://schemas.microsoft.com/office/powerpoint/2010/main" val="4246685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D3844-5965-1EB1-3B12-30831CCB1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358" y="659231"/>
            <a:ext cx="7106652" cy="657141"/>
          </a:xfrm>
        </p:spPr>
        <p:txBody>
          <a:bodyPr>
            <a:noAutofit/>
          </a:bodyPr>
          <a:lstStyle/>
          <a:p>
            <a:r>
              <a:rPr lang="fr-FR">
                <a:solidFill>
                  <a:srgbClr val="B4C6E7"/>
                </a:solidFill>
                <a:ea typeface="+mj-lt"/>
                <a:cs typeface="+mj-lt"/>
              </a:rPr>
              <a:t>Concept de l'ambiance sonore</a:t>
            </a:r>
            <a:endParaRPr lang="en-U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C1C60-3B64-EE46-C733-740C05F27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873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err="1">
                <a:cs typeface="Calibri"/>
              </a:rPr>
              <a:t>L'ambiance</a:t>
            </a:r>
            <a:r>
              <a:rPr lang="en-US" sz="2000">
                <a:cs typeface="Calibri"/>
              </a:rPr>
              <a:t> </a:t>
            </a:r>
            <a:r>
              <a:rPr lang="en-US" sz="2000" err="1">
                <a:cs typeface="Calibri"/>
              </a:rPr>
              <a:t>va</a:t>
            </a:r>
            <a:r>
              <a:rPr lang="en-US" sz="2000">
                <a:cs typeface="Calibri"/>
              </a:rPr>
              <a:t> </a:t>
            </a:r>
            <a:r>
              <a:rPr lang="en-US" sz="2000" err="1">
                <a:cs typeface="Calibri"/>
              </a:rPr>
              <a:t>être</a:t>
            </a:r>
            <a:r>
              <a:rPr lang="en-US" sz="2000">
                <a:cs typeface="Calibri"/>
              </a:rPr>
              <a:t> </a:t>
            </a:r>
            <a:r>
              <a:rPr lang="en-US" sz="2000" err="1">
                <a:cs typeface="Calibri"/>
              </a:rPr>
              <a:t>sombre</a:t>
            </a:r>
            <a:r>
              <a:rPr lang="en-US" sz="2000">
                <a:cs typeface="Calibri"/>
              </a:rPr>
              <a:t>, </a:t>
            </a:r>
            <a:r>
              <a:rPr lang="en-US" sz="2000" err="1">
                <a:cs typeface="Calibri"/>
              </a:rPr>
              <a:t>mais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douce</a:t>
            </a:r>
            <a:r>
              <a:rPr lang="en-US" sz="2000">
                <a:cs typeface="Calibri"/>
              </a:rPr>
              <a:t> avec </a:t>
            </a:r>
            <a:r>
              <a:rPr lang="en-US" sz="2000" err="1">
                <a:cs typeface="Calibri"/>
              </a:rPr>
              <a:t>bruitage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d'animaux</a:t>
            </a:r>
            <a:r>
              <a:rPr lang="en-US" sz="2000">
                <a:cs typeface="Calibri"/>
              </a:rPr>
              <a:t>.</a:t>
            </a:r>
          </a:p>
          <a:p>
            <a:r>
              <a:rPr lang="en-US" sz="2000" err="1">
                <a:cs typeface="Calibri"/>
              </a:rPr>
              <a:t>Spatialisation</a:t>
            </a:r>
            <a:r>
              <a:rPr lang="en-US" sz="2000">
                <a:cs typeface="Calibri"/>
              </a:rPr>
              <a:t> entre les 3 </a:t>
            </a:r>
            <a:r>
              <a:rPr lang="en-US" sz="2000" err="1">
                <a:cs typeface="Calibri"/>
              </a:rPr>
              <a:t>sphères</a:t>
            </a:r>
            <a:r>
              <a:rPr lang="en-US" sz="2000">
                <a:cs typeface="Calibri"/>
              </a:rPr>
              <a:t> (gauche à droite et </a:t>
            </a:r>
            <a:r>
              <a:rPr lang="en-US" sz="2000" err="1">
                <a:cs typeface="Calibri"/>
              </a:rPr>
              <a:t>avant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vers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l'arrière</a:t>
            </a:r>
            <a:r>
              <a:rPr lang="en-US" sz="2000">
                <a:cs typeface="Calibri"/>
              </a:rPr>
              <a:t>).</a:t>
            </a:r>
          </a:p>
          <a:p>
            <a:r>
              <a:rPr lang="en-US" sz="2000">
                <a:cs typeface="Calibri"/>
              </a:rPr>
              <a:t>Ex. Bruit de </a:t>
            </a:r>
            <a:r>
              <a:rPr lang="en-US" sz="2000" err="1">
                <a:cs typeface="Calibri"/>
              </a:rPr>
              <a:t>l'océan</a:t>
            </a:r>
            <a:r>
              <a:rPr lang="en-US" sz="2000">
                <a:cs typeface="Calibri"/>
              </a:rPr>
              <a:t> et des </a:t>
            </a:r>
            <a:r>
              <a:rPr lang="en-US" sz="2000" err="1">
                <a:cs typeface="Calibri"/>
              </a:rPr>
              <a:t>animaux</a:t>
            </a:r>
            <a:r>
              <a:rPr lang="en-US" sz="2000">
                <a:cs typeface="Calibri"/>
              </a:rPr>
              <a:t> qui se </a:t>
            </a:r>
            <a:r>
              <a:rPr lang="en-US" sz="2000" err="1">
                <a:cs typeface="Calibri"/>
              </a:rPr>
              <a:t>déplacent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d'une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sphère</a:t>
            </a:r>
            <a:r>
              <a:rPr lang="en-US" sz="2000">
                <a:cs typeface="Calibri"/>
              </a:rPr>
              <a:t> à </a:t>
            </a:r>
            <a:r>
              <a:rPr lang="en-US" sz="2000" err="1">
                <a:cs typeface="Calibri"/>
              </a:rPr>
              <a:t>une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autre</a:t>
            </a:r>
            <a:r>
              <a:rPr lang="en-US" sz="2000">
                <a:cs typeface="Calibri"/>
              </a:rPr>
              <a:t>.</a:t>
            </a:r>
          </a:p>
          <a:p>
            <a:r>
              <a:rPr lang="en-US" sz="2000">
                <a:cs typeface="Calibri"/>
              </a:rPr>
              <a:t>Ex. Son bas, lent et grave pour </a:t>
            </a:r>
            <a:r>
              <a:rPr lang="en-US" sz="2000" err="1">
                <a:cs typeface="Calibri"/>
              </a:rPr>
              <a:t>l'arrière</a:t>
            </a:r>
            <a:r>
              <a:rPr lang="en-US" sz="2000">
                <a:cs typeface="Calibri"/>
              </a:rPr>
              <a:t>-plan vs sons haut, </a:t>
            </a:r>
            <a:r>
              <a:rPr lang="en-US" sz="2000" err="1">
                <a:cs typeface="Calibri"/>
              </a:rPr>
              <a:t>rapide</a:t>
            </a:r>
            <a:r>
              <a:rPr lang="en-US" sz="2000">
                <a:cs typeface="Calibri"/>
              </a:rPr>
              <a:t> et </a:t>
            </a:r>
            <a:r>
              <a:rPr lang="en-US" sz="2000" err="1">
                <a:cs typeface="Calibri"/>
              </a:rPr>
              <a:t>aigu</a:t>
            </a:r>
            <a:r>
              <a:rPr lang="en-US" sz="2000">
                <a:cs typeface="Calibri"/>
              </a:rPr>
              <a:t> pour </a:t>
            </a:r>
            <a:r>
              <a:rPr lang="en-US" sz="2000" err="1">
                <a:cs typeface="Calibri"/>
              </a:rPr>
              <a:t>l'avant</a:t>
            </a:r>
            <a:r>
              <a:rPr lang="en-US" sz="2000">
                <a:cs typeface="Calibri"/>
              </a:rPr>
              <a:t> plan (</a:t>
            </a:r>
            <a:r>
              <a:rPr lang="en-US" sz="2000" err="1">
                <a:cs typeface="Calibri"/>
              </a:rPr>
              <a:t>Isoler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certains</a:t>
            </a:r>
            <a:r>
              <a:rPr lang="en-US" sz="2000">
                <a:cs typeface="Calibri"/>
              </a:rPr>
              <a:t> sons des </a:t>
            </a:r>
            <a:r>
              <a:rPr lang="en-US" sz="2000" err="1">
                <a:cs typeface="Calibri"/>
              </a:rPr>
              <a:t>autres</a:t>
            </a:r>
            <a:r>
              <a:rPr lang="en-US" sz="2000">
                <a:cs typeface="Calibri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612423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55AC7-6B74-2C1A-8F3E-C70784189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463" y="1651836"/>
            <a:ext cx="10569073" cy="46588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err="1">
                <a:ea typeface="+mn-lt"/>
                <a:cs typeface="+mn-lt"/>
              </a:rPr>
              <a:t>Aucun</a:t>
            </a:r>
            <a:r>
              <a:rPr lang="en-US" sz="1800">
                <a:ea typeface="+mn-lt"/>
                <a:cs typeface="+mn-lt"/>
              </a:rPr>
              <a:t> </a:t>
            </a:r>
            <a:r>
              <a:rPr lang="en-US" sz="1800" err="1">
                <a:ea typeface="+mn-lt"/>
                <a:cs typeface="+mn-lt"/>
              </a:rPr>
              <a:t>intéracteur</a:t>
            </a:r>
            <a:r>
              <a:rPr lang="en-US" sz="1800">
                <a:ea typeface="+mn-lt"/>
                <a:cs typeface="+mn-lt"/>
              </a:rPr>
              <a:t>, le </a:t>
            </a:r>
            <a:r>
              <a:rPr lang="en-US" sz="1800" err="1">
                <a:ea typeface="+mn-lt"/>
                <a:cs typeface="+mn-lt"/>
              </a:rPr>
              <a:t>rythme</a:t>
            </a:r>
            <a:r>
              <a:rPr lang="en-US" sz="1800">
                <a:ea typeface="+mn-lt"/>
                <a:cs typeface="+mn-lt"/>
              </a:rPr>
              <a:t> </a:t>
            </a:r>
            <a:r>
              <a:rPr lang="en-US" sz="1800" err="1">
                <a:ea typeface="+mn-lt"/>
                <a:cs typeface="+mn-lt"/>
              </a:rPr>
              <a:t>va</a:t>
            </a:r>
            <a:r>
              <a:rPr lang="en-US" sz="1800">
                <a:ea typeface="+mn-lt"/>
                <a:cs typeface="+mn-lt"/>
              </a:rPr>
              <a:t> </a:t>
            </a:r>
            <a:r>
              <a:rPr lang="en-US" sz="1800" err="1">
                <a:ea typeface="+mn-lt"/>
                <a:cs typeface="+mn-lt"/>
              </a:rPr>
              <a:t>être</a:t>
            </a:r>
            <a:r>
              <a:rPr lang="en-US" sz="1800">
                <a:ea typeface="+mn-lt"/>
                <a:cs typeface="+mn-lt"/>
              </a:rPr>
              <a:t> </a:t>
            </a:r>
            <a:r>
              <a:rPr lang="en-US" sz="1800" err="1">
                <a:ea typeface="+mn-lt"/>
                <a:cs typeface="+mn-lt"/>
              </a:rPr>
              <a:t>trés</a:t>
            </a:r>
            <a:r>
              <a:rPr lang="en-US" sz="1800">
                <a:ea typeface="+mn-lt"/>
                <a:cs typeface="+mn-lt"/>
              </a:rPr>
              <a:t> lent et </a:t>
            </a:r>
            <a:r>
              <a:rPr lang="en-US" sz="1800" err="1">
                <a:ea typeface="+mn-lt"/>
                <a:cs typeface="+mn-lt"/>
              </a:rPr>
              <a:t>tranquille</a:t>
            </a:r>
            <a:r>
              <a:rPr lang="en-US" sz="1800">
                <a:ea typeface="+mn-lt"/>
                <a:cs typeface="+mn-lt"/>
              </a:rPr>
              <a:t> (bruit de </a:t>
            </a:r>
            <a:r>
              <a:rPr lang="en-US" sz="1800" err="1">
                <a:ea typeface="+mn-lt"/>
                <a:cs typeface="+mn-lt"/>
              </a:rPr>
              <a:t>l'eau</a:t>
            </a:r>
            <a:r>
              <a:rPr lang="en-US" sz="1800">
                <a:ea typeface="+mn-lt"/>
                <a:cs typeface="+mn-lt"/>
              </a:rPr>
              <a:t> et des </a:t>
            </a:r>
            <a:r>
              <a:rPr lang="en-US" sz="1800" err="1">
                <a:ea typeface="+mn-lt"/>
                <a:cs typeface="+mn-lt"/>
              </a:rPr>
              <a:t>animaux</a:t>
            </a:r>
            <a:r>
              <a:rPr lang="en-US" sz="1800">
                <a:ea typeface="+mn-lt"/>
                <a:cs typeface="+mn-lt"/>
              </a:rPr>
              <a:t> </a:t>
            </a:r>
            <a:r>
              <a:rPr lang="en-US" sz="1800" err="1">
                <a:ea typeface="+mn-lt"/>
                <a:cs typeface="+mn-lt"/>
              </a:rPr>
              <a:t>éloignés</a:t>
            </a:r>
            <a:r>
              <a:rPr lang="en-US" sz="180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seulement</a:t>
            </a:r>
            <a:r>
              <a:rPr lang="en-US" sz="1800">
                <a:ea typeface="+mn-lt"/>
                <a:cs typeface="+mn-lt"/>
              </a:rPr>
              <a:t>). (grave, </a:t>
            </a:r>
            <a:r>
              <a:rPr lang="en-US" sz="1800" err="1">
                <a:ea typeface="+mn-lt"/>
                <a:cs typeface="+mn-lt"/>
              </a:rPr>
              <a:t>étouffé</a:t>
            </a:r>
            <a:r>
              <a:rPr lang="en-US" sz="1800">
                <a:ea typeface="+mn-lt"/>
                <a:cs typeface="+mn-lt"/>
              </a:rPr>
              <a:t>)</a:t>
            </a:r>
            <a:endParaRPr lang="en-US" sz="1800">
              <a:cs typeface="Calibri"/>
            </a:endParaRPr>
          </a:p>
          <a:p>
            <a:r>
              <a:rPr lang="en-US" sz="1800" err="1">
                <a:ea typeface="+mn-lt"/>
                <a:cs typeface="+mn-lt"/>
              </a:rPr>
              <a:t>Détection</a:t>
            </a:r>
            <a:r>
              <a:rPr lang="en-US" sz="1800">
                <a:ea typeface="+mn-lt"/>
                <a:cs typeface="+mn-lt"/>
              </a:rPr>
              <a:t> (début), </a:t>
            </a:r>
            <a:r>
              <a:rPr lang="en-US" sz="1800" err="1">
                <a:ea typeface="+mn-lt"/>
                <a:cs typeface="+mn-lt"/>
              </a:rPr>
              <a:t>rythme</a:t>
            </a:r>
            <a:r>
              <a:rPr lang="en-US" sz="1800">
                <a:ea typeface="+mn-lt"/>
                <a:cs typeface="+mn-lt"/>
              </a:rPr>
              <a:t> lent et </a:t>
            </a:r>
            <a:r>
              <a:rPr lang="en-US" sz="1800" err="1">
                <a:ea typeface="+mn-lt"/>
                <a:cs typeface="+mn-lt"/>
              </a:rPr>
              <a:t>tranquille</a:t>
            </a:r>
            <a:r>
              <a:rPr lang="en-US" sz="1800">
                <a:ea typeface="+mn-lt"/>
                <a:cs typeface="+mn-lt"/>
              </a:rPr>
              <a:t> avec </a:t>
            </a:r>
            <a:r>
              <a:rPr lang="en-US" sz="1800" err="1">
                <a:ea typeface="+mn-lt"/>
                <a:cs typeface="+mn-lt"/>
              </a:rPr>
              <a:t>une</a:t>
            </a:r>
            <a:r>
              <a:rPr lang="en-US" sz="1800">
                <a:ea typeface="+mn-lt"/>
                <a:cs typeface="+mn-lt"/>
              </a:rPr>
              <a:t> transition </a:t>
            </a:r>
            <a:r>
              <a:rPr lang="en-US" sz="1800" err="1">
                <a:ea typeface="+mn-lt"/>
                <a:cs typeface="+mn-lt"/>
              </a:rPr>
              <a:t>vers</a:t>
            </a:r>
            <a:r>
              <a:rPr lang="en-US" sz="1800">
                <a:ea typeface="+mn-lt"/>
                <a:cs typeface="+mn-lt"/>
              </a:rPr>
              <a:t> des sons plus </a:t>
            </a:r>
            <a:r>
              <a:rPr lang="en-US" sz="1800" err="1">
                <a:ea typeface="+mn-lt"/>
                <a:cs typeface="+mn-lt"/>
              </a:rPr>
              <a:t>claires</a:t>
            </a:r>
            <a:r>
              <a:rPr lang="en-US" sz="1800">
                <a:ea typeface="+mn-lt"/>
                <a:cs typeface="+mn-lt"/>
              </a:rPr>
              <a:t> et </a:t>
            </a:r>
            <a:r>
              <a:rPr lang="en-US" sz="1800" err="1">
                <a:ea typeface="+mn-lt"/>
                <a:cs typeface="+mn-lt"/>
              </a:rPr>
              <a:t>hautes</a:t>
            </a:r>
            <a:r>
              <a:rPr lang="en-US" sz="1800">
                <a:ea typeface="+mn-lt"/>
                <a:cs typeface="+mn-lt"/>
              </a:rPr>
              <a:t> (</a:t>
            </a:r>
            <a:r>
              <a:rPr lang="en-US" sz="1800" err="1">
                <a:ea typeface="+mn-lt"/>
                <a:cs typeface="+mn-lt"/>
              </a:rPr>
              <a:t>poissons</a:t>
            </a:r>
            <a:r>
              <a:rPr lang="en-US" sz="1800">
                <a:ea typeface="+mn-lt"/>
                <a:cs typeface="+mn-lt"/>
              </a:rPr>
              <a:t> </a:t>
            </a:r>
            <a:r>
              <a:rPr lang="en-US" sz="1800" err="1">
                <a:ea typeface="+mn-lt"/>
                <a:cs typeface="+mn-lt"/>
              </a:rPr>
              <a:t>s'approchent</a:t>
            </a:r>
            <a:r>
              <a:rPr lang="en-US" sz="1800">
                <a:ea typeface="+mn-lt"/>
                <a:cs typeface="+mn-lt"/>
              </a:rPr>
              <a:t> de </a:t>
            </a:r>
            <a:r>
              <a:rPr lang="en-US" sz="1800" err="1">
                <a:ea typeface="+mn-lt"/>
                <a:cs typeface="+mn-lt"/>
              </a:rPr>
              <a:t>l'avant</a:t>
            </a:r>
            <a:r>
              <a:rPr lang="en-US" sz="1800">
                <a:ea typeface="+mn-lt"/>
                <a:cs typeface="+mn-lt"/>
              </a:rPr>
              <a:t>-plan). (</a:t>
            </a:r>
            <a:r>
              <a:rPr lang="en-US" sz="1800" err="1">
                <a:ea typeface="+mn-lt"/>
                <a:cs typeface="+mn-lt"/>
              </a:rPr>
              <a:t>animaux</a:t>
            </a:r>
            <a:r>
              <a:rPr lang="en-US" sz="1800">
                <a:ea typeface="+mn-lt"/>
                <a:cs typeface="+mn-lt"/>
              </a:rPr>
              <a:t> </a:t>
            </a:r>
            <a:r>
              <a:rPr lang="en-US" sz="1800" err="1">
                <a:ea typeface="+mn-lt"/>
                <a:cs typeface="+mn-lt"/>
              </a:rPr>
              <a:t>proches</a:t>
            </a:r>
            <a:r>
              <a:rPr lang="en-US" sz="1800">
                <a:ea typeface="+mn-lt"/>
                <a:cs typeface="+mn-lt"/>
              </a:rPr>
              <a:t> et loins </a:t>
            </a:r>
            <a:r>
              <a:rPr lang="en-US" sz="1800" err="1">
                <a:ea typeface="+mn-lt"/>
                <a:cs typeface="+mn-lt"/>
              </a:rPr>
              <a:t>arrière</a:t>
            </a:r>
            <a:r>
              <a:rPr lang="en-US" sz="1800">
                <a:ea typeface="+mn-lt"/>
                <a:cs typeface="+mn-lt"/>
              </a:rPr>
              <a:t>-plan)</a:t>
            </a:r>
          </a:p>
          <a:p>
            <a:r>
              <a:rPr lang="en-US" sz="1800" err="1">
                <a:ea typeface="+mn-lt"/>
                <a:cs typeface="+mn-lt"/>
              </a:rPr>
              <a:t>Intéraction</a:t>
            </a:r>
            <a:r>
              <a:rPr lang="en-US" sz="1800">
                <a:ea typeface="+mn-lt"/>
                <a:cs typeface="+mn-lt"/>
              </a:rPr>
              <a:t>, </a:t>
            </a:r>
            <a:r>
              <a:rPr lang="en-US" sz="1800" err="1">
                <a:ea typeface="+mn-lt"/>
                <a:cs typeface="+mn-lt"/>
              </a:rPr>
              <a:t>rythme</a:t>
            </a:r>
            <a:r>
              <a:rPr lang="en-US" sz="1800">
                <a:ea typeface="+mn-lt"/>
                <a:cs typeface="+mn-lt"/>
              </a:rPr>
              <a:t> </a:t>
            </a:r>
            <a:r>
              <a:rPr lang="en-US" sz="1800" err="1">
                <a:ea typeface="+mn-lt"/>
                <a:cs typeface="+mn-lt"/>
              </a:rPr>
              <a:t>assez</a:t>
            </a:r>
            <a:r>
              <a:rPr lang="en-US" sz="1800">
                <a:ea typeface="+mn-lt"/>
                <a:cs typeface="+mn-lt"/>
              </a:rPr>
              <a:t> lent et </a:t>
            </a:r>
            <a:r>
              <a:rPr lang="en-US" sz="1800" err="1">
                <a:ea typeface="+mn-lt"/>
                <a:cs typeface="+mn-lt"/>
              </a:rPr>
              <a:t>tranquille</a:t>
            </a:r>
            <a:r>
              <a:rPr lang="en-US" sz="1800">
                <a:ea typeface="+mn-lt"/>
                <a:cs typeface="+mn-lt"/>
              </a:rPr>
              <a:t>, </a:t>
            </a:r>
            <a:r>
              <a:rPr lang="en-US" sz="1800" err="1">
                <a:ea typeface="+mn-lt"/>
                <a:cs typeface="+mn-lt"/>
              </a:rPr>
              <a:t>déplacement</a:t>
            </a:r>
            <a:r>
              <a:rPr lang="en-US" sz="1800">
                <a:ea typeface="+mn-lt"/>
                <a:cs typeface="+mn-lt"/>
              </a:rPr>
              <a:t> des </a:t>
            </a:r>
            <a:r>
              <a:rPr lang="en-US" sz="1800" err="1">
                <a:ea typeface="+mn-lt"/>
                <a:cs typeface="+mn-lt"/>
              </a:rPr>
              <a:t>poissons</a:t>
            </a:r>
            <a:r>
              <a:rPr lang="en-US" sz="1800">
                <a:ea typeface="+mn-lt"/>
                <a:cs typeface="+mn-lt"/>
              </a:rPr>
              <a:t> avec des </a:t>
            </a:r>
            <a:r>
              <a:rPr lang="en-US" sz="1800" err="1">
                <a:ea typeface="+mn-lt"/>
                <a:cs typeface="+mn-lt"/>
              </a:rPr>
              <a:t>bulles</a:t>
            </a:r>
            <a:r>
              <a:rPr lang="en-US" sz="180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d'air</a:t>
            </a:r>
            <a:r>
              <a:rPr lang="en-US" sz="1800">
                <a:ea typeface="+mn-lt"/>
                <a:cs typeface="+mn-lt"/>
              </a:rPr>
              <a:t> et bruit de </a:t>
            </a:r>
            <a:r>
              <a:rPr lang="en-US" sz="1800" err="1">
                <a:ea typeface="+mn-lt"/>
                <a:cs typeface="+mn-lt"/>
              </a:rPr>
              <a:t>l'eau</a:t>
            </a:r>
            <a:r>
              <a:rPr lang="en-US" sz="1800">
                <a:ea typeface="+mn-lt"/>
                <a:cs typeface="+mn-lt"/>
              </a:rPr>
              <a:t> (mélange </a:t>
            </a:r>
            <a:r>
              <a:rPr lang="en-US" sz="1800" err="1">
                <a:ea typeface="+mn-lt"/>
                <a:cs typeface="+mn-lt"/>
              </a:rPr>
              <a:t>claires</a:t>
            </a:r>
            <a:r>
              <a:rPr lang="en-US" sz="1800">
                <a:ea typeface="+mn-lt"/>
                <a:cs typeface="+mn-lt"/>
              </a:rPr>
              <a:t>, </a:t>
            </a:r>
            <a:r>
              <a:rPr lang="en-US" sz="1800" err="1">
                <a:ea typeface="+mn-lt"/>
                <a:cs typeface="+mn-lt"/>
              </a:rPr>
              <a:t>hautes</a:t>
            </a:r>
            <a:r>
              <a:rPr lang="en-US" sz="1800">
                <a:ea typeface="+mn-lt"/>
                <a:cs typeface="+mn-lt"/>
              </a:rPr>
              <a:t>, </a:t>
            </a:r>
            <a:r>
              <a:rPr lang="en-US" sz="1800" err="1">
                <a:ea typeface="+mn-lt"/>
                <a:cs typeface="+mn-lt"/>
              </a:rPr>
              <a:t>aigus</a:t>
            </a:r>
            <a:r>
              <a:rPr lang="en-US" sz="1800">
                <a:ea typeface="+mn-lt"/>
                <a:cs typeface="+mn-lt"/>
              </a:rPr>
              <a:t> et </a:t>
            </a:r>
            <a:r>
              <a:rPr lang="en-US" sz="1800" err="1">
                <a:ea typeface="+mn-lt"/>
                <a:cs typeface="+mn-lt"/>
              </a:rPr>
              <a:t>proches</a:t>
            </a:r>
            <a:r>
              <a:rPr lang="en-US" sz="1800">
                <a:ea typeface="+mn-lt"/>
                <a:cs typeface="+mn-lt"/>
              </a:rPr>
              <a:t> avec grave, </a:t>
            </a:r>
            <a:r>
              <a:rPr lang="en-US" sz="1800" err="1">
                <a:ea typeface="+mn-lt"/>
                <a:cs typeface="+mn-lt"/>
              </a:rPr>
              <a:t>étouffé</a:t>
            </a:r>
            <a:r>
              <a:rPr lang="en-US" sz="1800">
                <a:ea typeface="+mn-lt"/>
                <a:cs typeface="+mn-lt"/>
              </a:rPr>
              <a:t> et </a:t>
            </a:r>
            <a:r>
              <a:rPr lang="en-US" sz="1800" err="1">
                <a:ea typeface="+mn-lt"/>
                <a:cs typeface="+mn-lt"/>
              </a:rPr>
              <a:t>éloignés</a:t>
            </a:r>
            <a:r>
              <a:rPr lang="en-US" sz="1800">
                <a:ea typeface="+mn-lt"/>
                <a:cs typeface="+mn-lt"/>
              </a:rPr>
              <a:t>).</a:t>
            </a:r>
          </a:p>
          <a:p>
            <a:r>
              <a:rPr lang="en-US" sz="1800" err="1">
                <a:ea typeface="+mn-lt"/>
                <a:cs typeface="+mn-lt"/>
              </a:rPr>
              <a:t>Aprés</a:t>
            </a:r>
            <a:r>
              <a:rPr lang="en-US" sz="1800">
                <a:ea typeface="+mn-lt"/>
                <a:cs typeface="+mn-lt"/>
              </a:rPr>
              <a:t> 30 à 45secondes d'intéraction, le </a:t>
            </a:r>
            <a:r>
              <a:rPr lang="en-US" sz="1800" err="1">
                <a:ea typeface="+mn-lt"/>
                <a:cs typeface="+mn-lt"/>
              </a:rPr>
              <a:t>rythme</a:t>
            </a:r>
            <a:r>
              <a:rPr lang="en-US" sz="1800">
                <a:ea typeface="+mn-lt"/>
                <a:cs typeface="+mn-lt"/>
              </a:rPr>
              <a:t> </a:t>
            </a:r>
            <a:r>
              <a:rPr lang="en-US" sz="1800" err="1">
                <a:ea typeface="+mn-lt"/>
                <a:cs typeface="+mn-lt"/>
              </a:rPr>
              <a:t>s'accélère</a:t>
            </a:r>
            <a:r>
              <a:rPr lang="en-US" sz="1800">
                <a:ea typeface="+mn-lt"/>
                <a:cs typeface="+mn-lt"/>
              </a:rPr>
              <a:t> et </a:t>
            </a:r>
            <a:r>
              <a:rPr lang="en-US" sz="1800" err="1">
                <a:ea typeface="+mn-lt"/>
                <a:cs typeface="+mn-lt"/>
              </a:rPr>
              <a:t>plusieurs</a:t>
            </a:r>
            <a:r>
              <a:rPr lang="en-US" sz="1800">
                <a:ea typeface="+mn-lt"/>
                <a:cs typeface="+mn-lt"/>
              </a:rPr>
              <a:t> sons </a:t>
            </a:r>
            <a:r>
              <a:rPr lang="en-US" sz="1800" err="1">
                <a:ea typeface="+mn-lt"/>
                <a:cs typeface="+mn-lt"/>
              </a:rPr>
              <a:t>joue</a:t>
            </a:r>
            <a:r>
              <a:rPr lang="en-US" sz="1800">
                <a:ea typeface="+mn-lt"/>
                <a:cs typeface="+mn-lt"/>
              </a:rPr>
              <a:t> ensemble </a:t>
            </a:r>
            <a:r>
              <a:rPr lang="en-US" sz="1800" err="1">
                <a:ea typeface="+mn-lt"/>
                <a:cs typeface="+mn-lt"/>
              </a:rPr>
              <a:t>simultanément</a:t>
            </a:r>
            <a:r>
              <a:rPr lang="en-US" sz="1800">
                <a:ea typeface="+mn-lt"/>
                <a:cs typeface="+mn-lt"/>
              </a:rPr>
              <a:t>. (</a:t>
            </a:r>
            <a:r>
              <a:rPr lang="en-US" sz="1800" err="1">
                <a:ea typeface="+mn-lt"/>
                <a:cs typeface="+mn-lt"/>
              </a:rPr>
              <a:t>chaotique</a:t>
            </a:r>
            <a:r>
              <a:rPr lang="en-US" sz="1800">
                <a:ea typeface="+mn-lt"/>
                <a:cs typeface="+mn-lt"/>
              </a:rPr>
              <a:t>) (</a:t>
            </a:r>
            <a:r>
              <a:rPr lang="en-US" sz="1800" err="1">
                <a:ea typeface="+mn-lt"/>
                <a:cs typeface="+mn-lt"/>
              </a:rPr>
              <a:t>Animaux</a:t>
            </a:r>
            <a:r>
              <a:rPr lang="en-US" sz="1800">
                <a:ea typeface="+mn-lt"/>
                <a:cs typeface="+mn-lt"/>
              </a:rPr>
              <a:t> </a:t>
            </a:r>
            <a:r>
              <a:rPr lang="en-US" sz="1800" err="1">
                <a:ea typeface="+mn-lt"/>
                <a:cs typeface="+mn-lt"/>
              </a:rPr>
              <a:t>en</a:t>
            </a:r>
            <a:r>
              <a:rPr lang="en-US" sz="1800">
                <a:ea typeface="+mn-lt"/>
                <a:cs typeface="+mn-lt"/>
              </a:rPr>
              <a:t> </a:t>
            </a:r>
            <a:r>
              <a:rPr lang="en-US" sz="1800" err="1">
                <a:ea typeface="+mn-lt"/>
                <a:cs typeface="+mn-lt"/>
              </a:rPr>
              <a:t>détresse</a:t>
            </a:r>
            <a:r>
              <a:rPr lang="en-US" sz="1800">
                <a:ea typeface="+mn-lt"/>
                <a:cs typeface="+mn-lt"/>
              </a:rPr>
              <a:t>, beaucoup </a:t>
            </a:r>
            <a:r>
              <a:rPr lang="en-US" sz="1800" err="1">
                <a:ea typeface="+mn-lt"/>
                <a:cs typeface="+mn-lt"/>
              </a:rPr>
              <a:t>mouvement</a:t>
            </a:r>
            <a:r>
              <a:rPr lang="en-US" sz="180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quand</a:t>
            </a:r>
            <a:r>
              <a:rPr lang="en-US" sz="1800">
                <a:ea typeface="+mn-lt"/>
                <a:cs typeface="+mn-lt"/>
              </a:rPr>
              <a:t> la </a:t>
            </a:r>
            <a:r>
              <a:rPr lang="en-US" sz="1800" err="1">
                <a:ea typeface="+mn-lt"/>
                <a:cs typeface="+mn-lt"/>
              </a:rPr>
              <a:t>personne</a:t>
            </a:r>
            <a:r>
              <a:rPr lang="en-US" sz="1800">
                <a:ea typeface="+mn-lt"/>
                <a:cs typeface="+mn-lt"/>
              </a:rPr>
              <a:t> </a:t>
            </a:r>
            <a:r>
              <a:rPr lang="en-US" sz="1800" err="1">
                <a:ea typeface="+mn-lt"/>
                <a:cs typeface="+mn-lt"/>
              </a:rPr>
              <a:t>reste</a:t>
            </a:r>
            <a:r>
              <a:rPr lang="en-US" sz="1800">
                <a:ea typeface="+mn-lt"/>
                <a:cs typeface="+mn-lt"/>
              </a:rPr>
              <a:t> </a:t>
            </a:r>
            <a:r>
              <a:rPr lang="en-US" sz="1800" err="1">
                <a:ea typeface="+mn-lt"/>
                <a:cs typeface="+mn-lt"/>
              </a:rPr>
              <a:t>longtemps</a:t>
            </a:r>
            <a:r>
              <a:rPr lang="en-US" sz="1800">
                <a:ea typeface="+mn-lt"/>
                <a:cs typeface="+mn-lt"/>
              </a:rPr>
              <a:t> </a:t>
            </a:r>
            <a:r>
              <a:rPr lang="en-US" sz="1800" err="1">
                <a:ea typeface="+mn-lt"/>
                <a:cs typeface="+mn-lt"/>
              </a:rPr>
              <a:t>devant</a:t>
            </a:r>
            <a:r>
              <a:rPr lang="en-US" sz="1800">
                <a:ea typeface="+mn-lt"/>
                <a:cs typeface="+mn-lt"/>
              </a:rPr>
              <a:t> </a:t>
            </a:r>
            <a:r>
              <a:rPr lang="en-US" sz="1800" err="1">
                <a:ea typeface="+mn-lt"/>
                <a:cs typeface="+mn-lt"/>
              </a:rPr>
              <a:t>l'installation</a:t>
            </a:r>
            <a:r>
              <a:rPr lang="en-US" sz="1800">
                <a:ea typeface="+mn-lt"/>
                <a:cs typeface="+mn-lt"/>
              </a:rPr>
              <a:t>).</a:t>
            </a:r>
            <a:endParaRPr lang="en-US" sz="1800">
              <a:cs typeface="Calibri" panose="020F0502020204030204"/>
            </a:endParaRPr>
          </a:p>
          <a:p>
            <a:r>
              <a:rPr lang="en-US" sz="1800" err="1">
                <a:ea typeface="+mn-lt"/>
                <a:cs typeface="+mn-lt"/>
              </a:rPr>
              <a:t>Détection</a:t>
            </a:r>
            <a:r>
              <a:rPr lang="en-US" sz="1800">
                <a:ea typeface="+mn-lt"/>
                <a:cs typeface="+mn-lt"/>
              </a:rPr>
              <a:t> (fin), le </a:t>
            </a:r>
            <a:r>
              <a:rPr lang="en-US" sz="1800" err="1">
                <a:ea typeface="+mn-lt"/>
                <a:cs typeface="+mn-lt"/>
              </a:rPr>
              <a:t>rythme</a:t>
            </a:r>
            <a:r>
              <a:rPr lang="en-US" sz="1800">
                <a:ea typeface="+mn-lt"/>
                <a:cs typeface="+mn-lt"/>
              </a:rPr>
              <a:t> </a:t>
            </a:r>
            <a:r>
              <a:rPr lang="en-US" sz="1800" err="1">
                <a:ea typeface="+mn-lt"/>
                <a:cs typeface="+mn-lt"/>
              </a:rPr>
              <a:t>ralenti</a:t>
            </a:r>
            <a:r>
              <a:rPr lang="en-US" sz="1800">
                <a:ea typeface="+mn-lt"/>
                <a:cs typeface="+mn-lt"/>
              </a:rPr>
              <a:t> </a:t>
            </a:r>
            <a:r>
              <a:rPr lang="en-US" sz="1800" err="1">
                <a:ea typeface="+mn-lt"/>
                <a:cs typeface="+mn-lt"/>
              </a:rPr>
              <a:t>jusqu'au</a:t>
            </a:r>
            <a:r>
              <a:rPr lang="en-US" sz="1800">
                <a:ea typeface="+mn-lt"/>
                <a:cs typeface="+mn-lt"/>
              </a:rPr>
              <a:t> silence total (</a:t>
            </a:r>
            <a:r>
              <a:rPr lang="en-US" sz="1800" err="1">
                <a:ea typeface="+mn-lt"/>
                <a:cs typeface="+mn-lt"/>
              </a:rPr>
              <a:t>Atmosphère</a:t>
            </a:r>
            <a:r>
              <a:rPr lang="en-US" sz="1800">
                <a:ea typeface="+mn-lt"/>
                <a:cs typeface="+mn-lt"/>
              </a:rPr>
              <a:t> </a:t>
            </a:r>
            <a:r>
              <a:rPr lang="en-US" sz="1800" err="1">
                <a:ea typeface="+mn-lt"/>
                <a:cs typeface="+mn-lt"/>
              </a:rPr>
              <a:t>calme</a:t>
            </a:r>
            <a:r>
              <a:rPr lang="en-US" sz="1800">
                <a:ea typeface="+mn-lt"/>
                <a:cs typeface="+mn-lt"/>
              </a:rPr>
              <a:t>, </a:t>
            </a:r>
            <a:r>
              <a:rPr lang="en-US" sz="1800" err="1">
                <a:ea typeface="+mn-lt"/>
                <a:cs typeface="+mn-lt"/>
              </a:rPr>
              <a:t>mais</a:t>
            </a:r>
            <a:r>
              <a:rPr lang="en-US" sz="1800">
                <a:ea typeface="+mn-lt"/>
                <a:cs typeface="+mn-lt"/>
              </a:rPr>
              <a:t> </a:t>
            </a:r>
            <a:r>
              <a:rPr lang="en-US" sz="1800" err="1">
                <a:ea typeface="+mn-lt"/>
                <a:cs typeface="+mn-lt"/>
              </a:rPr>
              <a:t>étouffant</a:t>
            </a:r>
            <a:r>
              <a:rPr lang="en-US" sz="1800">
                <a:ea typeface="+mn-lt"/>
                <a:cs typeface="+mn-lt"/>
              </a:rPr>
              <a:t>) (Chance d'être </a:t>
            </a:r>
            <a:r>
              <a:rPr lang="en-US" sz="1800" err="1">
                <a:ea typeface="+mn-lt"/>
                <a:cs typeface="+mn-lt"/>
              </a:rPr>
              <a:t>déclenché</a:t>
            </a:r>
            <a:r>
              <a:rPr lang="en-US" sz="1800">
                <a:ea typeface="+mn-lt"/>
                <a:cs typeface="+mn-lt"/>
              </a:rPr>
              <a:t> </a:t>
            </a:r>
            <a:r>
              <a:rPr lang="en-US" sz="1800" err="1">
                <a:ea typeface="+mn-lt"/>
                <a:cs typeface="+mn-lt"/>
              </a:rPr>
              <a:t>augmente</a:t>
            </a:r>
            <a:r>
              <a:rPr lang="en-US" sz="1800">
                <a:ea typeface="+mn-lt"/>
                <a:cs typeface="+mn-lt"/>
              </a:rPr>
              <a:t> avec le temps </a:t>
            </a:r>
            <a:r>
              <a:rPr lang="en-US" sz="1800" err="1">
                <a:ea typeface="+mn-lt"/>
                <a:cs typeface="+mn-lt"/>
              </a:rPr>
              <a:t>d'intéraction</a:t>
            </a:r>
            <a:r>
              <a:rPr lang="en-US" sz="1800">
                <a:ea typeface="+mn-lt"/>
                <a:cs typeface="+mn-lt"/>
              </a:rPr>
              <a:t>). (</a:t>
            </a:r>
            <a:r>
              <a:rPr lang="en-US" sz="1800" err="1">
                <a:ea typeface="+mn-lt"/>
                <a:cs typeface="+mn-lt"/>
              </a:rPr>
              <a:t>Scène</a:t>
            </a:r>
            <a:r>
              <a:rPr lang="en-US" sz="1800">
                <a:ea typeface="+mn-lt"/>
                <a:cs typeface="+mn-lt"/>
              </a:rPr>
              <a:t> change pour </a:t>
            </a:r>
            <a:r>
              <a:rPr lang="en-US" sz="1800" err="1">
                <a:ea typeface="+mn-lt"/>
                <a:cs typeface="+mn-lt"/>
              </a:rPr>
              <a:t>représenter</a:t>
            </a:r>
            <a:r>
              <a:rPr lang="en-US" sz="180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ça</a:t>
            </a:r>
            <a:r>
              <a:rPr lang="en-US" sz="1800">
                <a:ea typeface="+mn-lt"/>
                <a:cs typeface="+mn-lt"/>
              </a:rPr>
              <a:t>)</a:t>
            </a:r>
          </a:p>
          <a:p>
            <a:r>
              <a:rPr lang="en-US" sz="1800">
                <a:cs typeface="Calibri" panose="020F0502020204030204"/>
              </a:rPr>
              <a:t>Retour à la </a:t>
            </a:r>
            <a:r>
              <a:rPr lang="en-US" sz="1800" err="1">
                <a:cs typeface="Calibri" panose="020F0502020204030204"/>
              </a:rPr>
              <a:t>normale</a:t>
            </a:r>
            <a:r>
              <a:rPr lang="en-US" sz="1800">
                <a:cs typeface="Calibri" panose="020F0502020204030204"/>
              </a:rPr>
              <a:t> </a:t>
            </a:r>
            <a:r>
              <a:rPr lang="en-US" sz="1800" err="1">
                <a:cs typeface="Calibri" panose="020F0502020204030204"/>
              </a:rPr>
              <a:t>si</a:t>
            </a:r>
            <a:r>
              <a:rPr lang="en-US" sz="1800">
                <a:cs typeface="Calibri" panose="020F0502020204030204"/>
              </a:rPr>
              <a:t> </a:t>
            </a:r>
            <a:r>
              <a:rPr lang="en-US" sz="1800" err="1">
                <a:cs typeface="Calibri" panose="020F0502020204030204"/>
              </a:rPr>
              <a:t>l'intéracteur</a:t>
            </a:r>
            <a:r>
              <a:rPr lang="en-US" sz="1800">
                <a:cs typeface="Calibri" panose="020F0502020204030204"/>
              </a:rPr>
              <a:t> </a:t>
            </a:r>
            <a:r>
              <a:rPr lang="en-US" sz="1800" err="1">
                <a:cs typeface="Calibri" panose="020F0502020204030204"/>
              </a:rPr>
              <a:t>n'est</a:t>
            </a:r>
            <a:r>
              <a:rPr lang="en-US" sz="1800">
                <a:cs typeface="Calibri" panose="020F0502020204030204"/>
              </a:rPr>
              <a:t> plus </a:t>
            </a:r>
            <a:r>
              <a:rPr lang="en-US" sz="1800" err="1">
                <a:cs typeface="Calibri" panose="020F0502020204030204"/>
              </a:rPr>
              <a:t>détecté</a:t>
            </a:r>
            <a:r>
              <a:rPr lang="en-US" sz="1800">
                <a:cs typeface="Calibri" panose="020F0502020204030204"/>
              </a:rPr>
              <a:t> </a:t>
            </a:r>
            <a:r>
              <a:rPr lang="en-US" sz="1800" err="1">
                <a:cs typeface="Calibri" panose="020F0502020204030204"/>
              </a:rPr>
              <a:t>ou</a:t>
            </a:r>
            <a:r>
              <a:rPr lang="en-US" sz="1800">
                <a:cs typeface="Calibri" panose="020F0502020204030204"/>
              </a:rPr>
              <a:t> </a:t>
            </a:r>
            <a:r>
              <a:rPr lang="en-US" sz="1800" err="1">
                <a:cs typeface="Calibri" panose="020F0502020204030204"/>
              </a:rPr>
              <a:t>s'il</a:t>
            </a:r>
            <a:r>
              <a:rPr lang="en-US" sz="1800">
                <a:cs typeface="Calibri" panose="020F0502020204030204"/>
              </a:rPr>
              <a:t> </a:t>
            </a:r>
            <a:r>
              <a:rPr lang="en-US" sz="1800" err="1">
                <a:cs typeface="Calibri" panose="020F0502020204030204"/>
              </a:rPr>
              <a:t>arrête</a:t>
            </a:r>
            <a:r>
              <a:rPr lang="en-US" sz="1800">
                <a:cs typeface="Calibri" panose="020F0502020204030204"/>
              </a:rPr>
              <a:t> </a:t>
            </a:r>
            <a:r>
              <a:rPr lang="en-US" sz="1800" err="1">
                <a:cs typeface="Calibri" panose="020F0502020204030204"/>
              </a:rPr>
              <a:t>d'intéragir</a:t>
            </a:r>
            <a:r>
              <a:rPr lang="en-US" sz="1800">
                <a:cs typeface="Calibri" panose="020F0502020204030204"/>
              </a:rPr>
              <a:t> pendant 30secondes </a:t>
            </a:r>
            <a:r>
              <a:rPr lang="en-US" sz="1800" err="1">
                <a:cs typeface="Calibri" panose="020F0502020204030204"/>
              </a:rPr>
              <a:t>ou</a:t>
            </a:r>
            <a:r>
              <a:rPr lang="en-US" sz="1800">
                <a:cs typeface="Calibri" panose="020F0502020204030204"/>
              </a:rPr>
              <a:t> 1minute.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A9FE572-B8B1-C622-4BBE-3BB83968A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621" y="592389"/>
            <a:ext cx="8684125" cy="657141"/>
          </a:xfrm>
        </p:spPr>
        <p:txBody>
          <a:bodyPr>
            <a:noAutofit/>
          </a:bodyPr>
          <a:lstStyle/>
          <a:p>
            <a:r>
              <a:rPr lang="fr-FR">
                <a:solidFill>
                  <a:srgbClr val="B4C6E7"/>
                </a:solidFill>
                <a:ea typeface="+mj-lt"/>
                <a:cs typeface="+mj-lt"/>
              </a:rPr>
              <a:t>Concept de l'ambiance sonore (Suite)</a:t>
            </a:r>
            <a:endParaRPr lang="en-US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717446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B0D04038-06E8-307E-E1D6-D4D2BA802337}"/>
              </a:ext>
            </a:extLst>
          </p:cNvPr>
          <p:cNvSpPr txBox="1">
            <a:spLocks/>
          </p:cNvSpPr>
          <p:nvPr/>
        </p:nvSpPr>
        <p:spPr>
          <a:xfrm>
            <a:off x="3560001" y="980213"/>
            <a:ext cx="5065298" cy="811457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>
                <a:solidFill>
                  <a:srgbClr val="B4C6E7"/>
                </a:solidFill>
                <a:cs typeface="Calibri Light"/>
              </a:rPr>
              <a:t>Quelques défis</a:t>
            </a:r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10B32C2-FC98-1D72-0AB8-698D2620AC4C}"/>
              </a:ext>
            </a:extLst>
          </p:cNvPr>
          <p:cNvSpPr txBox="1"/>
          <p:nvPr/>
        </p:nvSpPr>
        <p:spPr>
          <a:xfrm>
            <a:off x="2510518" y="2088696"/>
            <a:ext cx="6789962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- Se procurer des sphères gonflables</a:t>
            </a:r>
          </a:p>
          <a:p>
            <a:r>
              <a:rPr lang="fr-FR">
                <a:ea typeface="+mn-lt"/>
                <a:cs typeface="+mn-lt"/>
                <a:hlinkClick r:id="rId2"/>
              </a:rPr>
              <a:t>Airbulle - Écrans</a:t>
            </a:r>
            <a:endParaRPr lang="fr-FR">
              <a:cs typeface="Calibri"/>
            </a:endParaRPr>
          </a:p>
          <a:p>
            <a:r>
              <a:rPr lang="fr-FR">
                <a:ea typeface="+mn-lt"/>
                <a:cs typeface="+mn-lt"/>
                <a:hlinkClick r:id="rId3"/>
              </a:rPr>
              <a:t>Inflatable Projection Sphere : sphère gonflable mesurant jusqu’à 6 mètres de diamètre. (showtex.com)</a:t>
            </a:r>
            <a:endParaRPr lang="fr-FR"/>
          </a:p>
          <a:p>
            <a:r>
              <a:rPr lang="fr-FR">
                <a:cs typeface="Calibri"/>
              </a:rPr>
              <a:t>- Optimiser les sphères pour le temps hivernal</a:t>
            </a:r>
          </a:p>
          <a:p>
            <a:r>
              <a:rPr lang="fr-FR">
                <a:cs typeface="Calibri"/>
              </a:rPr>
              <a:t>- Projection optimisée pour une surface sphérique</a:t>
            </a:r>
          </a:p>
          <a:p>
            <a:r>
              <a:rPr lang="fr-FR">
                <a:cs typeface="Calibri"/>
              </a:rPr>
              <a:t>- Protéger les projecteurs et lumières pour l'hiver</a:t>
            </a:r>
          </a:p>
          <a:p>
            <a:r>
              <a:rPr lang="fr-FR">
                <a:cs typeface="Calibri"/>
              </a:rPr>
              <a:t>- Détecteur de mouvement fonctionnel à l'intérieur de la sphère</a:t>
            </a:r>
          </a:p>
          <a:p>
            <a:r>
              <a:rPr lang="fr-FR">
                <a:cs typeface="Calibri"/>
              </a:rPr>
              <a:t>-Trouver une place adéquate pour la grandeur des sphères (besoin de beaucoup de place?)</a:t>
            </a:r>
          </a:p>
          <a:p>
            <a:r>
              <a:rPr lang="fr-FR">
                <a:cs typeface="Calibri"/>
              </a:rPr>
              <a:t>-Trouver une place pour les projecteurs (extérieur de la sphère?)</a:t>
            </a:r>
          </a:p>
          <a:p>
            <a:r>
              <a:rPr lang="fr-FR">
                <a:cs typeface="Calibri"/>
              </a:rPr>
              <a:t>-Configuration des capteurs de mouvements?</a:t>
            </a:r>
          </a:p>
        </p:txBody>
      </p:sp>
    </p:spTree>
    <p:extLst>
      <p:ext uri="{BB962C8B-B14F-4D97-AF65-F5344CB8AC3E}">
        <p14:creationId xmlns:p14="http://schemas.microsoft.com/office/powerpoint/2010/main" val="348536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918694A5-498E-0DF1-2CD8-2D46F0E11270}"/>
              </a:ext>
            </a:extLst>
          </p:cNvPr>
          <p:cNvSpPr txBox="1"/>
          <p:nvPr/>
        </p:nvSpPr>
        <p:spPr>
          <a:xfrm>
            <a:off x="5538033" y="574623"/>
            <a:ext cx="11992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solidFill>
                  <a:srgbClr val="B4C6E7"/>
                </a:solidFill>
                <a:cs typeface="Calibri"/>
              </a:rPr>
              <a:t>Logiciels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8B43CCD-884A-97A3-2881-BFDE01C2DEAA}"/>
              </a:ext>
            </a:extLst>
          </p:cNvPr>
          <p:cNvSpPr txBox="1"/>
          <p:nvPr/>
        </p:nvSpPr>
        <p:spPr>
          <a:xfrm>
            <a:off x="2716911" y="3061335"/>
            <a:ext cx="66915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Illustrator                 </a:t>
            </a:r>
            <a:r>
              <a:rPr lang="fr-FR" err="1">
                <a:cs typeface="Calibri"/>
              </a:rPr>
              <a:t>After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Effect</a:t>
            </a:r>
            <a:r>
              <a:rPr lang="fr-FR">
                <a:cs typeface="Calibri"/>
              </a:rPr>
              <a:t>                  VCV-Rack                    </a:t>
            </a:r>
            <a:r>
              <a:rPr lang="fr-FR" err="1">
                <a:cs typeface="Calibri"/>
              </a:rPr>
              <a:t>Reaper</a:t>
            </a:r>
            <a:endParaRPr lang="fr-FR" err="1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CD009670-C23B-0C22-BBE7-45E67A96F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976" y="1389960"/>
            <a:ext cx="1563607" cy="1525163"/>
          </a:xfrm>
          <a:prstGeom prst="rect">
            <a:avLst/>
          </a:prstGeom>
        </p:spPr>
      </p:pic>
      <p:pic>
        <p:nvPicPr>
          <p:cNvPr id="5" name="Image 5">
            <a:extLst>
              <a:ext uri="{FF2B5EF4-FFF2-40B4-BE49-F238E27FC236}">
                <a16:creationId xmlns:a16="http://schemas.microsoft.com/office/drawing/2014/main" id="{1BEA0275-2BAC-AD2F-5B24-8459F5043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942" y="1407181"/>
            <a:ext cx="1563607" cy="1525163"/>
          </a:xfrm>
          <a:prstGeom prst="rect">
            <a:avLst/>
          </a:prstGeom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51DB1655-E0FE-CBE4-E3ED-AB29FA82C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484" y="1390112"/>
            <a:ext cx="1563607" cy="1542082"/>
          </a:xfrm>
          <a:prstGeom prst="rect">
            <a:avLst/>
          </a:prstGeom>
        </p:spPr>
      </p:pic>
      <p:pic>
        <p:nvPicPr>
          <p:cNvPr id="7" name="Image 7">
            <a:extLst>
              <a:ext uri="{FF2B5EF4-FFF2-40B4-BE49-F238E27FC236}">
                <a16:creationId xmlns:a16="http://schemas.microsoft.com/office/drawing/2014/main" id="{9D690BE8-11E5-72D1-0775-C819CBACE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8258" y="1374613"/>
            <a:ext cx="1542943" cy="1538638"/>
          </a:xfrm>
          <a:prstGeom prst="rect">
            <a:avLst/>
          </a:prstGeom>
        </p:spPr>
      </p:pic>
      <p:pic>
        <p:nvPicPr>
          <p:cNvPr id="8" name="Image 8">
            <a:extLst>
              <a:ext uri="{FF2B5EF4-FFF2-40B4-BE49-F238E27FC236}">
                <a16:creationId xmlns:a16="http://schemas.microsoft.com/office/drawing/2014/main" id="{0AEEFA40-17F0-24A7-5B13-87B404B161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8467" y="4164305"/>
            <a:ext cx="1633351" cy="1616131"/>
          </a:xfrm>
          <a:prstGeom prst="rect">
            <a:avLst/>
          </a:prstGeom>
        </p:spPr>
      </p:pic>
      <p:pic>
        <p:nvPicPr>
          <p:cNvPr id="9" name="Image 9">
            <a:extLst>
              <a:ext uri="{FF2B5EF4-FFF2-40B4-BE49-F238E27FC236}">
                <a16:creationId xmlns:a16="http://schemas.microsoft.com/office/drawing/2014/main" id="{93C051EB-C1AE-BE5F-D1F4-DC3A5D0FB2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7489" y="4364925"/>
            <a:ext cx="1219200" cy="12192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2E0BC20-0AF1-E853-57C8-72582A5CC316}"/>
              </a:ext>
            </a:extLst>
          </p:cNvPr>
          <p:cNvSpPr txBox="1"/>
          <p:nvPr/>
        </p:nvSpPr>
        <p:spPr>
          <a:xfrm>
            <a:off x="3257710" y="5868520"/>
            <a:ext cx="16287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Max </a:t>
            </a:r>
            <a:r>
              <a:rPr lang="fr-FR" err="1">
                <a:cs typeface="Calibri"/>
              </a:rPr>
              <a:t>Cycling</a:t>
            </a:r>
            <a:r>
              <a:rPr lang="fr-FR">
                <a:cs typeface="Calibri"/>
              </a:rPr>
              <a:t> 74</a:t>
            </a:r>
            <a:endParaRPr lang="fr-FR" err="1">
              <a:cs typeface="Calibri" panose="020F0502020204030204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A5CE21D-D090-0649-7AA7-74FA35D3C2FD}"/>
              </a:ext>
            </a:extLst>
          </p:cNvPr>
          <p:cNvSpPr txBox="1"/>
          <p:nvPr/>
        </p:nvSpPr>
        <p:spPr>
          <a:xfrm>
            <a:off x="5689006" y="5868518"/>
            <a:ext cx="6859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QLC+</a:t>
            </a:r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24FC1A2-ECAE-00F9-EA23-A002AE62C169}"/>
              </a:ext>
            </a:extLst>
          </p:cNvPr>
          <p:cNvSpPr txBox="1"/>
          <p:nvPr/>
        </p:nvSpPr>
        <p:spPr>
          <a:xfrm>
            <a:off x="6668720" y="5868517"/>
            <a:ext cx="42524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Arduino (Pour le détecteur de mouvement)</a:t>
            </a:r>
            <a:endParaRPr lang="fr-FR"/>
          </a:p>
        </p:txBody>
      </p:sp>
      <p:pic>
        <p:nvPicPr>
          <p:cNvPr id="17" name="Graphique 17">
            <a:extLst>
              <a:ext uri="{FF2B5EF4-FFF2-40B4-BE49-F238E27FC236}">
                <a16:creationId xmlns:a16="http://schemas.microsoft.com/office/drawing/2014/main" id="{FA30B4C3-1488-A3BB-82B4-178E88591E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52751" y="4167004"/>
            <a:ext cx="1629507" cy="162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53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DF44812E-0980-19D4-3F09-A6C4496D5E27}"/>
              </a:ext>
            </a:extLst>
          </p:cNvPr>
          <p:cNvSpPr txBox="1"/>
          <p:nvPr/>
        </p:nvSpPr>
        <p:spPr>
          <a:xfrm>
            <a:off x="4867314" y="550811"/>
            <a:ext cx="21279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solidFill>
                  <a:srgbClr val="B4C6E7"/>
                </a:solidFill>
                <a:cs typeface="Calibri"/>
              </a:rPr>
              <a:t>Matériels principaux</a:t>
            </a:r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164C9BCF-5D16-C11C-9D7F-DB861A0D9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068" y="1511108"/>
            <a:ext cx="4970139" cy="3290376"/>
          </a:xfrm>
          <a:prstGeom prst="rect">
            <a:avLst/>
          </a:prstGeom>
        </p:spPr>
      </p:pic>
      <p:pic>
        <p:nvPicPr>
          <p:cNvPr id="4" name="Image 5" descr="Une image contenant projecteur, équipement électronique&#10;&#10;Description générée automatiquement">
            <a:extLst>
              <a:ext uri="{FF2B5EF4-FFF2-40B4-BE49-F238E27FC236}">
                <a16:creationId xmlns:a16="http://schemas.microsoft.com/office/drawing/2014/main" id="{9514793B-9A78-80D5-FED8-8B716BCF5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114" y="1388450"/>
            <a:ext cx="1698948" cy="169894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50E582C-1CC9-ABE0-419D-CBEB2CF60DE6}"/>
              </a:ext>
            </a:extLst>
          </p:cNvPr>
          <p:cNvSpPr txBox="1"/>
          <p:nvPr/>
        </p:nvSpPr>
        <p:spPr>
          <a:xfrm>
            <a:off x="2289545" y="4873643"/>
            <a:ext cx="22224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3 Sphères gonflables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1EE6326-A039-C500-2368-CE7A4FA5116C}"/>
              </a:ext>
            </a:extLst>
          </p:cNvPr>
          <p:cNvSpPr txBox="1"/>
          <p:nvPr/>
        </p:nvSpPr>
        <p:spPr>
          <a:xfrm>
            <a:off x="6431480" y="2862512"/>
            <a:ext cx="20983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3-6 Projecteur vidéo</a:t>
            </a:r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CBE06DC-850E-FFF5-D455-EA89FF5F09AA}"/>
              </a:ext>
            </a:extLst>
          </p:cNvPr>
          <p:cNvSpPr txBox="1"/>
          <p:nvPr/>
        </p:nvSpPr>
        <p:spPr>
          <a:xfrm>
            <a:off x="9065523" y="2860286"/>
            <a:ext cx="18962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4-6 Haut-parleurs</a:t>
            </a:r>
            <a:endParaRPr lang="fr-FR"/>
          </a:p>
        </p:txBody>
      </p:sp>
      <p:pic>
        <p:nvPicPr>
          <p:cNvPr id="11" name="Image 11" descr="Une image contenant montre&#10;&#10;Description générée automatiquement">
            <a:extLst>
              <a:ext uri="{FF2B5EF4-FFF2-40B4-BE49-F238E27FC236}">
                <a16:creationId xmlns:a16="http://schemas.microsoft.com/office/drawing/2014/main" id="{C2721F66-24F4-4391-7C3E-13F1F56AB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2311" y="3962116"/>
            <a:ext cx="2190541" cy="190357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AA2E332B-7D79-51D0-E326-F08A0D812631}"/>
              </a:ext>
            </a:extLst>
          </p:cNvPr>
          <p:cNvSpPr txBox="1"/>
          <p:nvPr/>
        </p:nvSpPr>
        <p:spPr>
          <a:xfrm>
            <a:off x="9663520" y="5969236"/>
            <a:ext cx="11289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Lumières </a:t>
            </a:r>
            <a:endParaRPr lang="fr-FR"/>
          </a:p>
        </p:txBody>
      </p:sp>
      <p:pic>
        <p:nvPicPr>
          <p:cNvPr id="5" name="Image 6" descr="Une image contenant équipement électronique, haut-parleur&#10;&#10;Description générée automatiquement">
            <a:extLst>
              <a:ext uri="{FF2B5EF4-FFF2-40B4-BE49-F238E27FC236}">
                <a16:creationId xmlns:a16="http://schemas.microsoft.com/office/drawing/2014/main" id="{B9B88DA3-EC9B-D062-1A67-01F9682DFE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0488" y="1165477"/>
            <a:ext cx="1830388" cy="183038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C2D6986-ED9C-D32A-3E6F-6B9CAB668B17}"/>
              </a:ext>
            </a:extLst>
          </p:cNvPr>
          <p:cNvSpPr txBox="1"/>
          <p:nvPr/>
        </p:nvSpPr>
        <p:spPr>
          <a:xfrm>
            <a:off x="6124906" y="5597432"/>
            <a:ext cx="24333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Capteur de mouvement</a:t>
            </a:r>
          </a:p>
        </p:txBody>
      </p:sp>
      <p:pic>
        <p:nvPicPr>
          <p:cNvPr id="7" name="Picture 12" descr="Icon&#10;&#10;Description automatically generated">
            <a:extLst>
              <a:ext uri="{FF2B5EF4-FFF2-40B4-BE49-F238E27FC236}">
                <a16:creationId xmlns:a16="http://schemas.microsoft.com/office/drawing/2014/main" id="{BC8601E9-EF1B-6589-36EB-824298EA5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6420" y="3660324"/>
            <a:ext cx="1106671" cy="1046111"/>
          </a:xfrm>
          <a:prstGeom prst="rect">
            <a:avLst/>
          </a:prstGeom>
        </p:spPr>
      </p:pic>
      <p:pic>
        <p:nvPicPr>
          <p:cNvPr id="13" name="Picture 14">
            <a:extLst>
              <a:ext uri="{FF2B5EF4-FFF2-40B4-BE49-F238E27FC236}">
                <a16:creationId xmlns:a16="http://schemas.microsoft.com/office/drawing/2014/main" id="{BB49785D-F297-2CA3-243E-C77FB2C714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9094" y="3663037"/>
            <a:ext cx="1053198" cy="1046489"/>
          </a:xfrm>
          <a:prstGeom prst="rect">
            <a:avLst/>
          </a:prstGeom>
        </p:spPr>
      </p:pic>
      <p:pic>
        <p:nvPicPr>
          <p:cNvPr id="14" name="Image 14" descr="Une image contenant électronique&#10;&#10;Description générée automatiquement">
            <a:extLst>
              <a:ext uri="{FF2B5EF4-FFF2-40B4-BE49-F238E27FC236}">
                <a16:creationId xmlns:a16="http://schemas.microsoft.com/office/drawing/2014/main" id="{04030568-F29D-C150-338F-2FAF112551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3969" y="4710614"/>
            <a:ext cx="1049372" cy="88871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1A5C70E9-39BC-BAB1-0626-AC3D81EFAA77}"/>
              </a:ext>
            </a:extLst>
          </p:cNvPr>
          <p:cNvSpPr txBox="1"/>
          <p:nvPr/>
        </p:nvSpPr>
        <p:spPr>
          <a:xfrm>
            <a:off x="790665" y="5602147"/>
            <a:ext cx="38050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err="1">
                <a:cs typeface="Calibri"/>
              </a:rPr>
              <a:t>Rasberri</a:t>
            </a:r>
            <a:r>
              <a:rPr lang="fr-FR">
                <a:cs typeface="Calibri"/>
              </a:rPr>
              <a:t> Pi et microcontrôleur Arduino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7606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A8FBFDC-C309-9C0E-85D6-BE4A87E1316F}"/>
              </a:ext>
            </a:extLst>
          </p:cNvPr>
          <p:cNvSpPr txBox="1"/>
          <p:nvPr/>
        </p:nvSpPr>
        <p:spPr>
          <a:xfrm>
            <a:off x="4425461" y="674076"/>
            <a:ext cx="527538" cy="4396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C402B84-E91C-FFCE-84A1-9152433F7CF2}"/>
              </a:ext>
            </a:extLst>
          </p:cNvPr>
          <p:cNvSpPr txBox="1"/>
          <p:nvPr/>
        </p:nvSpPr>
        <p:spPr>
          <a:xfrm>
            <a:off x="2211049" y="487179"/>
            <a:ext cx="1161737" cy="17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5DB1294-21FE-B327-7F78-4E1A617FBCDE}"/>
              </a:ext>
            </a:extLst>
          </p:cNvPr>
          <p:cNvSpPr txBox="1"/>
          <p:nvPr/>
        </p:nvSpPr>
        <p:spPr>
          <a:xfrm>
            <a:off x="5571345" y="574623"/>
            <a:ext cx="11992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solidFill>
                  <a:srgbClr val="B4C6E7"/>
                </a:solidFill>
                <a:cs typeface="Calibri"/>
              </a:rPr>
              <a:t>Sources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CC484B2-37EC-D985-6748-B15E4738A5C6}"/>
              </a:ext>
            </a:extLst>
          </p:cNvPr>
          <p:cNvSpPr txBox="1"/>
          <p:nvPr/>
        </p:nvSpPr>
        <p:spPr>
          <a:xfrm>
            <a:off x="616592" y="1476246"/>
            <a:ext cx="11130333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600">
                <a:ea typeface="+mn-lt"/>
                <a:cs typeface="+mn-lt"/>
                <a:hlinkClick r:id="rId2"/>
              </a:rPr>
              <a:t>Fête des Lumières de Lyon 2014 : invasion de méduses au Parc de la Tête d'Or ! (francetvinfo.fr)</a:t>
            </a:r>
          </a:p>
          <a:p>
            <a:pPr algn="ctr"/>
            <a:r>
              <a:rPr lang="fr-CA" sz="1600">
                <a:ea typeface="+mn-lt"/>
                <a:cs typeface="+mn-lt"/>
                <a:hlinkClick r:id="rId3"/>
              </a:rPr>
              <a:t>Montréal en lumière | Une Nuit blanche à domicile | La Presse</a:t>
            </a:r>
          </a:p>
          <a:p>
            <a:pPr algn="ctr"/>
            <a:r>
              <a:rPr lang="fr-CA" sz="1600">
                <a:ea typeface="+mn-lt"/>
                <a:cs typeface="+mn-lt"/>
                <a:hlinkClick r:id="rId4"/>
              </a:rPr>
              <a:t>Sphères Polaires - Lucion - Installation lumineuse</a:t>
            </a:r>
            <a:endParaRPr lang="fr-CA"/>
          </a:p>
          <a:p>
            <a:pPr algn="ctr"/>
            <a:r>
              <a:rPr lang="fr-CA" sz="1600">
                <a:ea typeface="+mn-lt"/>
                <a:cs typeface="+mn-lt"/>
                <a:hlinkClick r:id="rId5"/>
              </a:rPr>
              <a:t>Sphères polaires - Luminothérapie | Partnership's Productions | Quartier des spectacles</a:t>
            </a:r>
          </a:p>
          <a:p>
            <a:pPr algn="ctr"/>
            <a:endParaRPr lang="fr-CA" sz="1600">
              <a:ea typeface="+mn-lt"/>
              <a:cs typeface="+mn-lt"/>
            </a:endParaRPr>
          </a:p>
          <a:p>
            <a:pPr algn="ctr"/>
            <a:r>
              <a:rPr lang="fr-CA" sz="1600">
                <a:ea typeface="+mn-lt"/>
                <a:cs typeface="+mn-lt"/>
                <a:hlinkClick r:id="rId6"/>
              </a:rPr>
              <a:t>René Jacques - Voies culturelles des faubourgs</a:t>
            </a:r>
            <a:endParaRPr lang="fr-CA">
              <a:ea typeface="+mn-lt"/>
              <a:cs typeface="+mn-lt"/>
            </a:endParaRPr>
          </a:p>
          <a:p>
            <a:pPr algn="ctr"/>
            <a:r>
              <a:rPr lang="fr-CA" sz="1600">
                <a:ea typeface="+mn-lt"/>
                <a:cs typeface="+mn-lt"/>
                <a:hlinkClick r:id="rId7"/>
              </a:rPr>
              <a:t>Art Public Montréal (artpublicmontreal.ca)</a:t>
            </a:r>
            <a:endParaRPr lang="fr-CA"/>
          </a:p>
          <a:p>
            <a:pPr algn="ctr"/>
            <a:r>
              <a:rPr lang="fr-CA" sz="1600">
                <a:ea typeface="+mn-lt"/>
                <a:cs typeface="+mn-lt"/>
                <a:hlinkClick r:id="rId8"/>
              </a:rPr>
              <a:t>Inflatable Projection Sphere : sphère gonflable mesurant jusqu’à 6 mètres de diamètre. (showtex.com)</a:t>
            </a:r>
            <a:endParaRPr lang="fr-CA"/>
          </a:p>
          <a:p>
            <a:pPr algn="ctr"/>
            <a:endParaRPr lang="fr-CA" sz="1600">
              <a:ea typeface="+mn-lt"/>
              <a:cs typeface="+mn-lt"/>
            </a:endParaRPr>
          </a:p>
          <a:p>
            <a:pPr algn="ctr"/>
            <a:r>
              <a:rPr lang="fr-CA" sz="1600">
                <a:ea typeface="+mn-lt"/>
                <a:cs typeface="+mn-lt"/>
                <a:hlinkClick r:id="rId9"/>
              </a:rPr>
              <a:t>Motion Sensor Detector Switch 110V-240V Degree Wall Mount Infrared PIR Motion Sensor Detector Infrared Switch for Outdoor Indoor (Black) : Amazon.ca: Tools &amp; Home Improvement</a:t>
            </a:r>
            <a:endParaRPr lang="fr-CA"/>
          </a:p>
          <a:p>
            <a:pPr algn="ctr"/>
            <a:r>
              <a:rPr lang="fr-CA" sz="1600">
                <a:ea typeface="+mn-lt"/>
                <a:cs typeface="+mn-lt"/>
                <a:hlinkClick r:id="rId10"/>
              </a:rPr>
              <a:t>TS-A110 Infrared Sensor Switch IP44 Outdoor PIR Security Motion Sensor with 180 Degree Induction Angle,Super Long Induction Distance 15 m(Black), Motion Detectors - Amazon Canada</a:t>
            </a:r>
            <a:endParaRPr lang="fr-CA"/>
          </a:p>
          <a:p>
            <a:pPr algn="ctr"/>
            <a:endParaRPr lang="fr-CA" sz="1600">
              <a:cs typeface="Calibri"/>
            </a:endParaRPr>
          </a:p>
          <a:p>
            <a:pPr algn="ctr"/>
            <a:r>
              <a:rPr lang="fr-CA" sz="1600">
                <a:ea typeface="+mn-lt"/>
                <a:cs typeface="+mn-lt"/>
                <a:hlinkClick r:id="rId11"/>
              </a:rPr>
              <a:t>https://microdigisoft.com/pir-sensorpassive-infrared-sensor-introduction/</a:t>
            </a:r>
            <a:endParaRPr lang="fr-CA"/>
          </a:p>
          <a:p>
            <a:pPr algn="ctr"/>
            <a:r>
              <a:rPr lang="fr-CA" sz="1600">
                <a:ea typeface="+mn-lt"/>
                <a:cs typeface="+mn-lt"/>
                <a:hlinkClick r:id="rId12"/>
              </a:rPr>
              <a:t>https://www.amazon.ca/dp/B09PHHZMQN/</a:t>
            </a:r>
            <a:endParaRPr lang="fr-CA"/>
          </a:p>
          <a:p>
            <a:pPr algn="ctr"/>
            <a:r>
              <a:rPr lang="fr-CA" sz="1600">
                <a:ea typeface="+mn-lt"/>
                <a:cs typeface="+mn-lt"/>
                <a:hlinkClick r:id="rId13"/>
              </a:rPr>
              <a:t>https://www.amazon.ca/dp/B092R7T37N/</a:t>
            </a:r>
            <a:endParaRPr lang="fr-CA">
              <a:cs typeface="Calibri" panose="020F0502020204030204"/>
            </a:endParaRPr>
          </a:p>
          <a:p>
            <a:pPr algn="ctr"/>
            <a:r>
              <a:rPr lang="fr-CA" sz="1600">
                <a:ea typeface="+mn-lt"/>
                <a:cs typeface="+mn-lt"/>
                <a:hlinkClick r:id="rId14"/>
              </a:rPr>
              <a:t>DC 5-24V Mini PIR Motion Sensor Switch Occupancy Sensor Switch for DIY LED Lighting, PIR Infrared Motion Sensor Detector Automatic Switch LED Strip USB Interface : Amazon.ca: Tools &amp; Home Improvement</a:t>
            </a:r>
            <a:endParaRPr lang="fr-CA"/>
          </a:p>
          <a:p>
            <a:pPr algn="ctr"/>
            <a:endParaRPr lang="fr-CA" sz="1600">
              <a:cs typeface="Calibri"/>
            </a:endParaRPr>
          </a:p>
          <a:p>
            <a:pPr algn="ctr"/>
            <a:endParaRPr lang="fr-CA" sz="1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996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563F7F-2B1A-F6EB-DD4E-CB4090AE670F}"/>
              </a:ext>
            </a:extLst>
          </p:cNvPr>
          <p:cNvSpPr txBox="1">
            <a:spLocks/>
          </p:cNvSpPr>
          <p:nvPr/>
        </p:nvSpPr>
        <p:spPr>
          <a:xfrm>
            <a:off x="3723854" y="951298"/>
            <a:ext cx="4779549" cy="811457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>
                <a:solidFill>
                  <a:srgbClr val="B4C6E7"/>
                </a:solidFill>
                <a:cs typeface="Calibri Light"/>
              </a:rPr>
              <a:t>Concept général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F7983E3-A083-6C46-AFA9-DDB1823977FE}"/>
              </a:ext>
            </a:extLst>
          </p:cNvPr>
          <p:cNvSpPr txBox="1"/>
          <p:nvPr/>
        </p:nvSpPr>
        <p:spPr>
          <a:xfrm>
            <a:off x="3727222" y="2368778"/>
            <a:ext cx="53419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solidFill>
                  <a:srgbClr val="B4C6E7"/>
                </a:solidFill>
                <a:cs typeface="Calibri"/>
              </a:rPr>
              <a:t>Bio numérique: Fusion du numérique et de la biologie</a:t>
            </a:r>
            <a:endParaRPr lang="fr-FR" err="1">
              <a:solidFill>
                <a:srgbClr val="B4C6E7"/>
              </a:solidFill>
            </a:endParaRPr>
          </a:p>
        </p:txBody>
      </p:sp>
      <p:pic>
        <p:nvPicPr>
          <p:cNvPr id="2" name="Image 2">
            <a:extLst>
              <a:ext uri="{FF2B5EF4-FFF2-40B4-BE49-F238E27FC236}">
                <a16:creationId xmlns:a16="http://schemas.microsoft.com/office/drawing/2014/main" id="{99E5FBD5-2184-27AD-B642-9DEB40716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221" y="3272496"/>
            <a:ext cx="3736521" cy="249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606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692F92E-00E0-393F-9D62-771C17D3C78B}"/>
              </a:ext>
            </a:extLst>
          </p:cNvPr>
          <p:cNvSpPr txBox="1"/>
          <p:nvPr/>
        </p:nvSpPr>
        <p:spPr>
          <a:xfrm>
            <a:off x="3502740" y="1818967"/>
            <a:ext cx="2421194" cy="24211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F31C65A1-55DE-82A3-6675-6E13F4EC19E5}"/>
              </a:ext>
            </a:extLst>
          </p:cNvPr>
          <p:cNvSpPr txBox="1">
            <a:spLocks/>
          </p:cNvSpPr>
          <p:nvPr/>
        </p:nvSpPr>
        <p:spPr>
          <a:xfrm>
            <a:off x="3563969" y="1682681"/>
            <a:ext cx="5065298" cy="811457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>
                <a:solidFill>
                  <a:srgbClr val="B4C6E7"/>
                </a:solidFill>
                <a:cs typeface="Calibri Light"/>
              </a:rPr>
              <a:t>Concept spécifique</a:t>
            </a:r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D1993F7-D010-50B9-AB99-2486DE7E757D}"/>
              </a:ext>
            </a:extLst>
          </p:cNvPr>
          <p:cNvSpPr txBox="1"/>
          <p:nvPr/>
        </p:nvSpPr>
        <p:spPr>
          <a:xfrm>
            <a:off x="2627055" y="3155029"/>
            <a:ext cx="692710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>
                <a:solidFill>
                  <a:srgbClr val="B4C6E7"/>
                </a:solidFill>
                <a:cs typeface="Calibri"/>
              </a:rPr>
              <a:t>Une sphère ressemblant à un bocal nous donne un aperçu de la beauté des fonds marins et de sa population en menace d'extinction. Entre animaux interactifs et plantes marines, il y a beaucoup à contempler.</a:t>
            </a:r>
          </a:p>
        </p:txBody>
      </p:sp>
    </p:spTree>
    <p:extLst>
      <p:ext uri="{BB962C8B-B14F-4D97-AF65-F5344CB8AC3E}">
        <p14:creationId xmlns:p14="http://schemas.microsoft.com/office/powerpoint/2010/main" val="1283223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3CB1316-DCF5-9FFC-4172-9187B56DC2FB}"/>
              </a:ext>
            </a:extLst>
          </p:cNvPr>
          <p:cNvSpPr txBox="1"/>
          <p:nvPr/>
        </p:nvSpPr>
        <p:spPr>
          <a:xfrm>
            <a:off x="3959901" y="449705"/>
            <a:ext cx="4634459" cy="7495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FE8E2DA-8034-3689-E44D-D33D4A915A98}"/>
              </a:ext>
            </a:extLst>
          </p:cNvPr>
          <p:cNvSpPr txBox="1"/>
          <p:nvPr/>
        </p:nvSpPr>
        <p:spPr>
          <a:xfrm>
            <a:off x="5516945" y="301616"/>
            <a:ext cx="13112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solidFill>
                  <a:srgbClr val="B4C6E7"/>
                </a:solidFill>
                <a:cs typeface="Calibri"/>
              </a:rPr>
              <a:t>Inspirations</a:t>
            </a:r>
            <a:endParaRPr lang="fr-FR">
              <a:solidFill>
                <a:srgbClr val="B4C6E7"/>
              </a:solidFill>
            </a:endParaRPr>
          </a:p>
        </p:txBody>
      </p:sp>
      <p:pic>
        <p:nvPicPr>
          <p:cNvPr id="5" name="Image 4" descr="Une image contenant arbre, extérieur, lumière, sombre&#10;&#10;Description générée automatiquement">
            <a:extLst>
              <a:ext uri="{FF2B5EF4-FFF2-40B4-BE49-F238E27FC236}">
                <a16:creationId xmlns:a16="http://schemas.microsoft.com/office/drawing/2014/main" id="{143D2BCB-2CC3-1D12-2AC9-F10FD589A2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7"/>
          <a:stretch/>
        </p:blipFill>
        <p:spPr>
          <a:xfrm>
            <a:off x="1112677" y="915117"/>
            <a:ext cx="3806791" cy="2129919"/>
          </a:xfrm>
          <a:prstGeom prst="rect">
            <a:avLst/>
          </a:prstGeom>
        </p:spPr>
      </p:pic>
      <p:pic>
        <p:nvPicPr>
          <p:cNvPr id="7" name="Picture 2" descr="A theater of light, shadows, and video take over Discovery Green. (Courtesy Lucion)">
            <a:extLst>
              <a:ext uri="{FF2B5EF4-FFF2-40B4-BE49-F238E27FC236}">
                <a16:creationId xmlns:a16="http://schemas.microsoft.com/office/drawing/2014/main" id="{FCC024EE-1AD4-9A94-46E1-F0F152F8F3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 bwMode="auto">
          <a:xfrm>
            <a:off x="7329224" y="973144"/>
            <a:ext cx="4440729" cy="250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Lucion Traveling Light’s moonGARDEN at Discovery Green, through Sunday, October 7. (Courtesy Lucion)">
            <a:extLst>
              <a:ext uri="{FF2B5EF4-FFF2-40B4-BE49-F238E27FC236}">
                <a16:creationId xmlns:a16="http://schemas.microsoft.com/office/drawing/2014/main" id="{C9F822BF-5D73-3DE9-10B5-C4B5BB14C2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11" b="1418"/>
          <a:stretch/>
        </p:blipFill>
        <p:spPr bwMode="auto">
          <a:xfrm>
            <a:off x="543113" y="3782758"/>
            <a:ext cx="4171966" cy="235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73834ABB-2D7F-E056-EC1E-87A454A17C1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53"/>
          <a:stretch/>
        </p:blipFill>
        <p:spPr>
          <a:xfrm>
            <a:off x="7611902" y="3842355"/>
            <a:ext cx="4158053" cy="2346866"/>
          </a:xfrm>
          <a:prstGeom prst="rect">
            <a:avLst/>
          </a:prstGeom>
        </p:spPr>
      </p:pic>
      <p:pic>
        <p:nvPicPr>
          <p:cNvPr id="4" name="Image 5">
            <a:extLst>
              <a:ext uri="{FF2B5EF4-FFF2-40B4-BE49-F238E27FC236}">
                <a16:creationId xmlns:a16="http://schemas.microsoft.com/office/drawing/2014/main" id="{8B3E58C6-D9A4-E1A3-35F6-2D3792451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0045" y="3433916"/>
            <a:ext cx="2743200" cy="27432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408A6CE-399F-D8CE-64F7-97C4E80010A4}"/>
              </a:ext>
            </a:extLst>
          </p:cNvPr>
          <p:cNvSpPr txBox="1"/>
          <p:nvPr/>
        </p:nvSpPr>
        <p:spPr>
          <a:xfrm>
            <a:off x="467178" y="3168197"/>
            <a:ext cx="5628821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100">
                <a:ea typeface="+mn-lt"/>
                <a:cs typeface="+mn-lt"/>
                <a:hlinkClick r:id="rId7"/>
              </a:rPr>
              <a:t>Fête des Lumières de Lyon 2014 : invasion de méduses au Parc de la Tête d'Or ! (francetvinfo.fr)</a:t>
            </a:r>
            <a:endParaRPr lang="fr-FR" sz="110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4F54650-554A-2B95-3F48-45A2C9774E57}"/>
              </a:ext>
            </a:extLst>
          </p:cNvPr>
          <p:cNvSpPr txBox="1"/>
          <p:nvPr/>
        </p:nvSpPr>
        <p:spPr>
          <a:xfrm>
            <a:off x="655559" y="6147750"/>
            <a:ext cx="379185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100">
                <a:ea typeface="+mn-lt"/>
                <a:cs typeface="+mn-lt"/>
                <a:hlinkClick r:id="rId8"/>
              </a:rPr>
              <a:t>Montréal en lumière | Une Nuit blanche à domicile | La Presse</a:t>
            </a:r>
            <a:endParaRPr lang="fr-FR" sz="110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57E631A-52A2-1230-2983-8297CED2BE47}"/>
              </a:ext>
            </a:extLst>
          </p:cNvPr>
          <p:cNvSpPr txBox="1"/>
          <p:nvPr/>
        </p:nvSpPr>
        <p:spPr>
          <a:xfrm>
            <a:off x="8436948" y="6178721"/>
            <a:ext cx="284314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100">
                <a:ea typeface="+mn-lt"/>
                <a:cs typeface="+mn-lt"/>
                <a:hlinkClick r:id="rId9"/>
              </a:rPr>
              <a:t>mooGarden | créé par Lucion Traveling Light</a:t>
            </a:r>
            <a:endParaRPr lang="fr-FR" sz="1100">
              <a:ea typeface="+mn-lt"/>
              <a:cs typeface="+mn-lt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C2F1865-CF91-2D52-9F7B-016F257F798E}"/>
              </a:ext>
            </a:extLst>
          </p:cNvPr>
          <p:cNvSpPr txBox="1"/>
          <p:nvPr/>
        </p:nvSpPr>
        <p:spPr>
          <a:xfrm>
            <a:off x="7749898" y="3480491"/>
            <a:ext cx="3867476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100">
                <a:ea typeface="+mn-lt"/>
                <a:cs typeface="+mn-lt"/>
                <a:hlinkClick r:id="rId10"/>
              </a:rPr>
              <a:t>Exposure | Light Paint Selfies | créé par Lucion Traveling Light</a:t>
            </a:r>
            <a:endParaRPr lang="fr-FR" sz="1100">
              <a:ea typeface="+mn-lt"/>
              <a:cs typeface="+mn-lt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E8577C7-853E-2985-FE42-AA6E3EB34BA3}"/>
              </a:ext>
            </a:extLst>
          </p:cNvPr>
          <p:cNvSpPr txBox="1"/>
          <p:nvPr/>
        </p:nvSpPr>
        <p:spPr>
          <a:xfrm>
            <a:off x="5126619" y="6178719"/>
            <a:ext cx="1956231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100">
                <a:ea typeface="+mn-lt"/>
                <a:cs typeface="+mn-lt"/>
                <a:hlinkClick r:id="rId11"/>
              </a:rPr>
              <a:t>Bubble Forest | Mirek Struzik</a:t>
            </a:r>
            <a:endParaRPr lang="fr-FR" sz="11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10170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3CB1316-DCF5-9FFC-4172-9187B56DC2FB}"/>
              </a:ext>
            </a:extLst>
          </p:cNvPr>
          <p:cNvSpPr txBox="1"/>
          <p:nvPr/>
        </p:nvSpPr>
        <p:spPr>
          <a:xfrm>
            <a:off x="3959901" y="1598951"/>
            <a:ext cx="4634459" cy="7495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FE8E2DA-8034-3689-E44D-D33D4A915A98}"/>
              </a:ext>
            </a:extLst>
          </p:cNvPr>
          <p:cNvSpPr txBox="1"/>
          <p:nvPr/>
        </p:nvSpPr>
        <p:spPr>
          <a:xfrm>
            <a:off x="5441994" y="389059"/>
            <a:ext cx="13112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solidFill>
                  <a:srgbClr val="B4C6E7"/>
                </a:solidFill>
                <a:cs typeface="Calibri"/>
              </a:rPr>
              <a:t>Inspirations</a:t>
            </a:r>
            <a:endParaRPr lang="fr-FR">
              <a:solidFill>
                <a:srgbClr val="B4C6E7"/>
              </a:solidFill>
            </a:endParaRPr>
          </a:p>
        </p:txBody>
      </p:sp>
      <p:pic>
        <p:nvPicPr>
          <p:cNvPr id="8" name="Image 9" descr="Une image contenant ballon, aéronef&#10;&#10;Description générée automatiquement">
            <a:extLst>
              <a:ext uri="{FF2B5EF4-FFF2-40B4-BE49-F238E27FC236}">
                <a16:creationId xmlns:a16="http://schemas.microsoft.com/office/drawing/2014/main" id="{FDBBE07E-8477-54C6-318B-C810BD353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58" y="2176132"/>
            <a:ext cx="3363259" cy="224822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A9AB6BDD-E408-AF96-0221-9EB79649B0A9}"/>
              </a:ext>
            </a:extLst>
          </p:cNvPr>
          <p:cNvSpPr txBox="1"/>
          <p:nvPr/>
        </p:nvSpPr>
        <p:spPr>
          <a:xfrm>
            <a:off x="555625" y="4523816"/>
            <a:ext cx="379185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100">
                <a:ea typeface="+mn-lt"/>
                <a:cs typeface="+mn-lt"/>
                <a:hlinkClick r:id="rId3"/>
              </a:rPr>
              <a:t>Montréal en lumière | Une Nuit blanche à domicile | La Presse</a:t>
            </a:r>
            <a:endParaRPr lang="fr-FR" sz="1100"/>
          </a:p>
        </p:txBody>
      </p:sp>
      <p:pic>
        <p:nvPicPr>
          <p:cNvPr id="13" name="Image 13" descr="Une image contenant intérieur, plusieurs&#10;&#10;Description générée automatiquement">
            <a:extLst>
              <a:ext uri="{FF2B5EF4-FFF2-40B4-BE49-F238E27FC236}">
                <a16:creationId xmlns:a16="http://schemas.microsoft.com/office/drawing/2014/main" id="{74472935-1270-8BCF-A568-06C1503DE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186" y="2175363"/>
            <a:ext cx="3432629" cy="2247623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F56CE635-0FA1-DDF4-516B-09DF8E4A3118}"/>
              </a:ext>
            </a:extLst>
          </p:cNvPr>
          <p:cNvSpPr txBox="1"/>
          <p:nvPr/>
        </p:nvSpPr>
        <p:spPr>
          <a:xfrm>
            <a:off x="4374695" y="4451245"/>
            <a:ext cx="379185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100">
                <a:ea typeface="+mn-lt"/>
                <a:cs typeface="+mn-lt"/>
                <a:hlinkClick r:id="rId5"/>
              </a:rPr>
              <a:t>Sphères Polaires - Lucion - Installation lumineuse</a:t>
            </a:r>
            <a:endParaRPr lang="fr-FR"/>
          </a:p>
        </p:txBody>
      </p:sp>
      <p:pic>
        <p:nvPicPr>
          <p:cNvPr id="15" name="Image 15" descr="Une image contenant extérieur&#10;&#10;Description générée automatiquement">
            <a:extLst>
              <a:ext uri="{FF2B5EF4-FFF2-40B4-BE49-F238E27FC236}">
                <a16:creationId xmlns:a16="http://schemas.microsoft.com/office/drawing/2014/main" id="{522FB9EF-D4AD-B805-DEDD-94A6FED91A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2471" y="2142095"/>
            <a:ext cx="3360057" cy="227787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6CB8BDC6-712F-2D92-0022-400CF931F223}"/>
              </a:ext>
            </a:extLst>
          </p:cNvPr>
          <p:cNvSpPr txBox="1"/>
          <p:nvPr/>
        </p:nvSpPr>
        <p:spPr>
          <a:xfrm>
            <a:off x="8039552" y="4523816"/>
            <a:ext cx="374352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100">
                <a:ea typeface="+mn-lt"/>
                <a:cs typeface="+mn-lt"/>
                <a:hlinkClick r:id="rId7"/>
              </a:rPr>
              <a:t>Sphères polaires - Luminothérapie | Partnership's Productions | Quartier des spectacles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950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édia en ligne 1" title="Sphères Polaires: le 'making of'">
            <a:hlinkClick r:id="" action="ppaction://media"/>
            <a:extLst>
              <a:ext uri="{FF2B5EF4-FFF2-40B4-BE49-F238E27FC236}">
                <a16:creationId xmlns:a16="http://schemas.microsoft.com/office/drawing/2014/main" id="{0866A546-357B-7BE3-88B4-00A461C80EF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74422" y="713282"/>
            <a:ext cx="8665408" cy="487411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EFDA719-0B2C-0A56-D1E0-B47E181D553A}"/>
              </a:ext>
            </a:extLst>
          </p:cNvPr>
          <p:cNvSpPr txBox="1"/>
          <p:nvPr/>
        </p:nvSpPr>
        <p:spPr>
          <a:xfrm>
            <a:off x="4778758" y="404804"/>
            <a:ext cx="31051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solidFill>
                  <a:srgbClr val="B4C6E7"/>
                </a:solidFill>
                <a:cs typeface="Calibri"/>
              </a:rPr>
              <a:t>Inspirations: Sphères polaires</a:t>
            </a:r>
            <a:endParaRPr lang="fr-FR">
              <a:solidFill>
                <a:srgbClr val="B4C6E7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25DE5E-4684-5923-9041-9A3DF50E0C33}"/>
              </a:ext>
            </a:extLst>
          </p:cNvPr>
          <p:cNvSpPr txBox="1"/>
          <p:nvPr/>
        </p:nvSpPr>
        <p:spPr>
          <a:xfrm>
            <a:off x="8345180" y="6477547"/>
            <a:ext cx="384177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CA" sz="1600">
                <a:solidFill>
                  <a:srgbClr val="B4C6E7"/>
                </a:solidFill>
                <a:cs typeface="Calibri"/>
              </a:rPr>
              <a:t>Bernard Duguay, Pierre Gagnon, Bruno Rafie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201F942-3351-C892-CA27-42F6C6F8A0E3}"/>
              </a:ext>
            </a:extLst>
          </p:cNvPr>
          <p:cNvSpPr txBox="1"/>
          <p:nvPr/>
        </p:nvSpPr>
        <p:spPr>
          <a:xfrm>
            <a:off x="2323476" y="5658787"/>
            <a:ext cx="828206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ea typeface="+mn-lt"/>
                <a:cs typeface="+mn-lt"/>
              </a:rPr>
              <a:t>Sphères Polaires de </a:t>
            </a:r>
            <a:r>
              <a:rPr lang="fr-FR" err="1">
                <a:ea typeface="+mn-lt"/>
                <a:cs typeface="+mn-lt"/>
              </a:rPr>
              <a:t>Lucion</a:t>
            </a:r>
            <a:r>
              <a:rPr lang="fr-FR">
                <a:ea typeface="+mn-lt"/>
                <a:cs typeface="+mn-lt"/>
              </a:rPr>
              <a:t> Média exposées au Quartier des Spectacles de Montréal dans le cadre de l'événement Luminothérapie.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2744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E587AC7-997B-E1BE-6240-7D7859CEB8E6}"/>
              </a:ext>
            </a:extLst>
          </p:cNvPr>
          <p:cNvSpPr txBox="1"/>
          <p:nvPr/>
        </p:nvSpPr>
        <p:spPr>
          <a:xfrm>
            <a:off x="1261672" y="399737"/>
            <a:ext cx="1099278" cy="1499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B926D59-773B-61F4-1BDF-A3D8E9E8BE68}"/>
              </a:ext>
            </a:extLst>
          </p:cNvPr>
          <p:cNvSpPr txBox="1"/>
          <p:nvPr/>
        </p:nvSpPr>
        <p:spPr>
          <a:xfrm>
            <a:off x="2373442" y="437213"/>
            <a:ext cx="749508" cy="2623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34B012F-32CF-CCDB-15D4-184CC74B8D94}"/>
              </a:ext>
            </a:extLst>
          </p:cNvPr>
          <p:cNvSpPr txBox="1"/>
          <p:nvPr/>
        </p:nvSpPr>
        <p:spPr>
          <a:xfrm>
            <a:off x="1829218" y="316122"/>
            <a:ext cx="853739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>
                <a:solidFill>
                  <a:schemeClr val="accent1">
                    <a:lumMod val="40000"/>
                    <a:lumOff val="60000"/>
                  </a:schemeClr>
                </a:solidFill>
                <a:cs typeface="Calibri"/>
              </a:rPr>
              <a:t>Thématique générale:</a:t>
            </a:r>
            <a:endParaRPr lang="fr-FR"/>
          </a:p>
          <a:p>
            <a:pPr algn="ctr"/>
            <a:r>
              <a:rPr lang="fr-FR">
                <a:solidFill>
                  <a:srgbClr val="FFFFFF"/>
                </a:solidFill>
                <a:cs typeface="Calibri"/>
              </a:rPr>
              <a:t>Projection numérique d'un paysage marin à l'intérieur d'une sphère. </a:t>
            </a:r>
            <a:r>
              <a:rPr lang="fr-FR">
                <a:cs typeface="Calibri"/>
              </a:rPr>
              <a:t>Certains éléments tels que les poissons, seront interactifs et d'autres seront de style contemplatif.</a:t>
            </a: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84D44DB7-C6EB-E7D6-986F-AC1103ABC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78" y="1508269"/>
            <a:ext cx="2816941" cy="226830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75C58E9-005D-1A88-1078-7BD69B8EE34E}"/>
              </a:ext>
            </a:extLst>
          </p:cNvPr>
          <p:cNvSpPr txBox="1"/>
          <p:nvPr/>
        </p:nvSpPr>
        <p:spPr>
          <a:xfrm>
            <a:off x="4873990" y="6136967"/>
            <a:ext cx="27998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solidFill>
                  <a:srgbClr val="B4C6E7"/>
                </a:solidFill>
                <a:cs typeface="Calibri"/>
              </a:rPr>
              <a:t>Style artistique recherchée</a:t>
            </a:r>
            <a:endParaRPr lang="fr-FR">
              <a:solidFill>
                <a:srgbClr val="B4C6E7"/>
              </a:solidFill>
            </a:endParaRPr>
          </a:p>
        </p:txBody>
      </p:sp>
      <p:pic>
        <p:nvPicPr>
          <p:cNvPr id="9" name="Image 9" descr="Une image contenant intérieur, sombre&#10;&#10;Description générée automatiquement">
            <a:extLst>
              <a:ext uri="{FF2B5EF4-FFF2-40B4-BE49-F238E27FC236}">
                <a16:creationId xmlns:a16="http://schemas.microsoft.com/office/drawing/2014/main" id="{B410537B-E0F2-3982-8BE8-2B65D5783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0819" y="1508161"/>
            <a:ext cx="3419167" cy="2269906"/>
          </a:xfrm>
          <a:prstGeom prst="rect">
            <a:avLst/>
          </a:prstGeom>
        </p:spPr>
      </p:pic>
      <p:pic>
        <p:nvPicPr>
          <p:cNvPr id="6" name="Image 9" descr="Une image contenant hydrozoaire&#10;&#10;Description générée automatiquement">
            <a:extLst>
              <a:ext uri="{FF2B5EF4-FFF2-40B4-BE49-F238E27FC236}">
                <a16:creationId xmlns:a16="http://schemas.microsoft.com/office/drawing/2014/main" id="{11D7B6B1-7733-0355-7702-95F54B65B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336" y="3960251"/>
            <a:ext cx="3628103" cy="2034662"/>
          </a:xfrm>
          <a:prstGeom prst="rect">
            <a:avLst/>
          </a:prstGeom>
        </p:spPr>
      </p:pic>
      <p:pic>
        <p:nvPicPr>
          <p:cNvPr id="11" name="Image 11">
            <a:extLst>
              <a:ext uri="{FF2B5EF4-FFF2-40B4-BE49-F238E27FC236}">
                <a16:creationId xmlns:a16="http://schemas.microsoft.com/office/drawing/2014/main" id="{968129C1-1409-0A48-9B0F-2D738C69DD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853" y="3965088"/>
            <a:ext cx="3013587" cy="2012698"/>
          </a:xfrm>
          <a:prstGeom prst="rect">
            <a:avLst/>
          </a:prstGeom>
        </p:spPr>
      </p:pic>
      <p:pic>
        <p:nvPicPr>
          <p:cNvPr id="12" name="Image 12" descr="Une image contenant cœlentéré, invertébré, méduse, lumière&#10;&#10;Description générée automatiquement">
            <a:extLst>
              <a:ext uri="{FF2B5EF4-FFF2-40B4-BE49-F238E27FC236}">
                <a16:creationId xmlns:a16="http://schemas.microsoft.com/office/drawing/2014/main" id="{25CA49A4-9E6F-D748-9269-F74813349A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4078" y="1505757"/>
            <a:ext cx="3345424" cy="2199582"/>
          </a:xfrm>
          <a:prstGeom prst="rect">
            <a:avLst/>
          </a:prstGeom>
        </p:spPr>
      </p:pic>
      <p:pic>
        <p:nvPicPr>
          <p:cNvPr id="13" name="Image 13">
            <a:extLst>
              <a:ext uri="{FF2B5EF4-FFF2-40B4-BE49-F238E27FC236}">
                <a16:creationId xmlns:a16="http://schemas.microsoft.com/office/drawing/2014/main" id="{FE71D827-AEBF-C8F1-C8B2-328D858F12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948" y="3965826"/>
            <a:ext cx="2743200" cy="192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333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A70039D8-44B4-0477-CB71-F73D7ACBBCBC}"/>
              </a:ext>
            </a:extLst>
          </p:cNvPr>
          <p:cNvSpPr txBox="1"/>
          <p:nvPr/>
        </p:nvSpPr>
        <p:spPr>
          <a:xfrm>
            <a:off x="3634154" y="996461"/>
            <a:ext cx="146538" cy="381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A8FBFDC-C309-9C0E-85D6-BE4A87E1316F}"/>
              </a:ext>
            </a:extLst>
          </p:cNvPr>
          <p:cNvSpPr txBox="1"/>
          <p:nvPr/>
        </p:nvSpPr>
        <p:spPr>
          <a:xfrm>
            <a:off x="4425461" y="674076"/>
            <a:ext cx="527538" cy="4396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C402B84-E91C-FFCE-84A1-9152433F7CF2}"/>
              </a:ext>
            </a:extLst>
          </p:cNvPr>
          <p:cNvSpPr txBox="1"/>
          <p:nvPr/>
        </p:nvSpPr>
        <p:spPr>
          <a:xfrm>
            <a:off x="2211049" y="487179"/>
            <a:ext cx="1161737" cy="17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5DB1294-21FE-B327-7F78-4E1A617FBCDE}"/>
              </a:ext>
            </a:extLst>
          </p:cNvPr>
          <p:cNvSpPr txBox="1"/>
          <p:nvPr/>
        </p:nvSpPr>
        <p:spPr>
          <a:xfrm>
            <a:off x="5970470" y="298612"/>
            <a:ext cx="12093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solidFill>
                  <a:srgbClr val="B4C6E7"/>
                </a:solidFill>
                <a:ea typeface="Calibri"/>
                <a:cs typeface="Calibri"/>
              </a:rPr>
              <a:t>Maquette</a:t>
            </a:r>
          </a:p>
        </p:txBody>
      </p:sp>
      <p:pic>
        <p:nvPicPr>
          <p:cNvPr id="2" name="Image 6">
            <a:extLst>
              <a:ext uri="{FF2B5EF4-FFF2-40B4-BE49-F238E27FC236}">
                <a16:creationId xmlns:a16="http://schemas.microsoft.com/office/drawing/2014/main" id="{A8C7A010-DC92-4BAD-320E-26105534D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390" y="991382"/>
            <a:ext cx="9326379" cy="5265606"/>
          </a:xfrm>
          <a:prstGeom prst="rect">
            <a:avLst/>
          </a:prstGeom>
        </p:spPr>
      </p:pic>
      <p:pic>
        <p:nvPicPr>
          <p:cNvPr id="9" name="Image 5" descr="Une image contenant projecteur, équipement électronique&#10;&#10;Description générée automatiquement">
            <a:extLst>
              <a:ext uri="{FF2B5EF4-FFF2-40B4-BE49-F238E27FC236}">
                <a16:creationId xmlns:a16="http://schemas.microsoft.com/office/drawing/2014/main" id="{C6C3C633-8B29-C2D4-FCDB-EB7561A41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4500000" flipV="1">
            <a:off x="8429705" y="3172119"/>
            <a:ext cx="1166593" cy="1223791"/>
          </a:xfrm>
          <a:prstGeom prst="rect">
            <a:avLst/>
          </a:prstGeom>
        </p:spPr>
      </p:pic>
      <p:pic>
        <p:nvPicPr>
          <p:cNvPr id="11" name="Image 6" descr="Une image contenant équipement électronique, haut-parleur&#10;&#10;Description générée automatiquement">
            <a:extLst>
              <a:ext uri="{FF2B5EF4-FFF2-40B4-BE49-F238E27FC236}">
                <a16:creationId xmlns:a16="http://schemas.microsoft.com/office/drawing/2014/main" id="{0C4102BA-6E80-7D47-6287-46580FB2B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241" y="3785505"/>
            <a:ext cx="473402" cy="452526"/>
          </a:xfrm>
          <a:prstGeom prst="rect">
            <a:avLst/>
          </a:prstGeom>
        </p:spPr>
      </p:pic>
      <p:pic>
        <p:nvPicPr>
          <p:cNvPr id="13" name="Image 6" descr="Une image contenant équipement électronique, haut-parleur&#10;&#10;Description générée automatiquement">
            <a:extLst>
              <a:ext uri="{FF2B5EF4-FFF2-40B4-BE49-F238E27FC236}">
                <a16:creationId xmlns:a16="http://schemas.microsoft.com/office/drawing/2014/main" id="{C03E62CD-8596-C779-DF0D-D3B347085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368" y="3656068"/>
            <a:ext cx="598663" cy="609101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F3E3E198-0432-8DE0-76FE-69C4E0502E0E}"/>
              </a:ext>
            </a:extLst>
          </p:cNvPr>
          <p:cNvSpPr txBox="1"/>
          <p:nvPr/>
        </p:nvSpPr>
        <p:spPr>
          <a:xfrm>
            <a:off x="2576047" y="1710691"/>
            <a:ext cx="23734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fr-FR">
              <a:cs typeface="Calibri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885A186-174A-7156-C108-D9B7A84A2C14}"/>
              </a:ext>
            </a:extLst>
          </p:cNvPr>
          <p:cNvSpPr txBox="1"/>
          <p:nvPr/>
        </p:nvSpPr>
        <p:spPr>
          <a:xfrm>
            <a:off x="4945553" y="2462253"/>
            <a:ext cx="188283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>
                <a:cs typeface="Calibri"/>
              </a:rPr>
              <a:t>À l'intérieur:</a:t>
            </a:r>
          </a:p>
          <a:p>
            <a:r>
              <a:rPr lang="fr-FR" sz="1200">
                <a:cs typeface="Calibri"/>
              </a:rPr>
              <a:t>-capteurs de mouvement</a:t>
            </a:r>
          </a:p>
          <a:p>
            <a:r>
              <a:rPr lang="fr-FR" sz="1200">
                <a:cs typeface="Calibri"/>
              </a:rPr>
              <a:t>-lumières interactives</a:t>
            </a:r>
          </a:p>
          <a:p>
            <a:r>
              <a:rPr lang="fr-FR" sz="1200">
                <a:cs typeface="Calibri"/>
              </a:rPr>
              <a:t>-hauts parleurs avec musique d'ambiance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1B8DD5D-1E54-E8C4-8C40-A949A9986EF5}"/>
              </a:ext>
            </a:extLst>
          </p:cNvPr>
          <p:cNvSpPr txBox="1"/>
          <p:nvPr/>
        </p:nvSpPr>
        <p:spPr>
          <a:xfrm>
            <a:off x="8870375" y="4508171"/>
            <a:ext cx="134004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>
                <a:cs typeface="Calibri"/>
              </a:rPr>
              <a:t>-Projection des animations d'animaux marins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4846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Média en ligne 1" title="ASMR Ambiance sous-marine | ASMR Ambience Underwater 🌊 Musique d'Ambiance Fantasy : Sous l'Océan">
            <a:hlinkClick r:id="" action="ppaction://media"/>
            <a:extLst>
              <a:ext uri="{FF2B5EF4-FFF2-40B4-BE49-F238E27FC236}">
                <a16:creationId xmlns:a16="http://schemas.microsoft.com/office/drawing/2014/main" id="{F3E93D3E-78B9-CDE9-8AE0-24C9AFB6C86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53344" y="1949450"/>
            <a:ext cx="4376294" cy="2471919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1464C1A1-ADA4-40F1-956D-8DF4903F74D3}"/>
              </a:ext>
            </a:extLst>
          </p:cNvPr>
          <p:cNvSpPr txBox="1">
            <a:spLocks/>
          </p:cNvSpPr>
          <p:nvPr/>
        </p:nvSpPr>
        <p:spPr>
          <a:xfrm>
            <a:off x="4949650" y="574464"/>
            <a:ext cx="2292700" cy="504948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800">
                <a:solidFill>
                  <a:schemeClr val="accent5">
                    <a:lumMod val="60000"/>
                    <a:lumOff val="40000"/>
                  </a:schemeClr>
                </a:solidFill>
                <a:cs typeface="Calibri Light"/>
              </a:rPr>
              <a:t>Inspirations pour le son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BD8F95B-1F49-8F8B-FBF8-D9F91FF1E749}"/>
              </a:ext>
            </a:extLst>
          </p:cNvPr>
          <p:cNvSpPr txBox="1">
            <a:spLocks/>
          </p:cNvSpPr>
          <p:nvPr/>
        </p:nvSpPr>
        <p:spPr>
          <a:xfrm>
            <a:off x="1451945" y="4309512"/>
            <a:ext cx="4004077" cy="109206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600">
                <a:ea typeface="+mj-lt"/>
                <a:cs typeface="+mj-lt"/>
              </a:rPr>
              <a:t>Ambiance mélancolique : </a:t>
            </a:r>
            <a:r>
              <a:rPr lang="fr-FR" sz="1600">
                <a:latin typeface="Calibri"/>
                <a:cs typeface="Calibri"/>
                <a:hlinkClick r:id="rId5"/>
              </a:rPr>
              <a:t>ASMR Ambiance sous-marine | ASMR Ambience Underwater 🌊 Musique d'Ambiance Fantasy : Sous l'Océan - YouTube</a:t>
            </a:r>
            <a:endParaRPr lang="fr-FR" sz="1600">
              <a:ea typeface="+mj-lt"/>
              <a:cs typeface="+mj-lt"/>
            </a:endParaRPr>
          </a:p>
          <a:p>
            <a:endParaRPr lang="fr-FR" sz="1600">
              <a:solidFill>
                <a:schemeClr val="accent5">
                  <a:lumMod val="60000"/>
                  <a:lumOff val="40000"/>
                </a:schemeClr>
              </a:solidFill>
              <a:cs typeface="Calibri Light"/>
            </a:endParaRPr>
          </a:p>
        </p:txBody>
      </p:sp>
      <p:pic>
        <p:nvPicPr>
          <p:cNvPr id="10" name="Média en ligne 9" title="The False Ocean - Emulating Nature With Synthesis - VCV Rack Tutorial">
            <a:hlinkClick r:id="" action="ppaction://media"/>
            <a:extLst>
              <a:ext uri="{FF2B5EF4-FFF2-40B4-BE49-F238E27FC236}">
                <a16:creationId xmlns:a16="http://schemas.microsoft.com/office/drawing/2014/main" id="{6C1CC33E-2746-AE99-4D82-CF7D5100BD10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7099508" y="2111843"/>
            <a:ext cx="4076491" cy="2297034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0323A8F2-3CB7-3368-CDD9-1411F58DED83}"/>
              </a:ext>
            </a:extLst>
          </p:cNvPr>
          <p:cNvSpPr txBox="1"/>
          <p:nvPr/>
        </p:nvSpPr>
        <p:spPr>
          <a:xfrm>
            <a:off x="7295213" y="4384623"/>
            <a:ext cx="388495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Bruit d'océan : </a:t>
            </a:r>
            <a:r>
              <a:rPr lang="fr-FR">
                <a:cs typeface="Calibri"/>
                <a:hlinkClick r:id="rId7"/>
              </a:rPr>
              <a:t>The False Ocean - Emulating Nature With Synthesis - VCV Rack Tutorial</a:t>
            </a:r>
            <a:endParaRPr lang="fr-FR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4914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Grand écran</PresentationFormat>
  <Slides>16</Slides>
  <Notes>0</Notes>
  <HiddenSlides>0</HiddenSlide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17" baseType="lpstr">
      <vt:lpstr>Office Theme</vt:lpstr>
      <vt:lpstr>Projet final: Concept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Concept de l'ambiance sonore</vt:lpstr>
      <vt:lpstr>Concept de l'ambiance sonore (Suite)</vt:lpstr>
      <vt:lpstr>Présentation PowerPoint</vt:lpstr>
      <vt:lpstr>Présentation PowerPoint</vt:lpstr>
      <vt:lpstr>Présentation PowerPoint</vt:lpstr>
      <vt:lpstr>Présentation PowerPoint</vt:lpstr>
    </vt:vector>
  </TitlesOfParts>
  <Company>College Montmorency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Gua, Marie Tracy Naomie</dc:creator>
  <cp:revision>4</cp:revision>
  <dcterms:created xsi:type="dcterms:W3CDTF">2022-09-15T20:48:18Z</dcterms:created>
  <dcterms:modified xsi:type="dcterms:W3CDTF">2022-09-29T20:38:15Z</dcterms:modified>
</cp:coreProperties>
</file>